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8" r:id="rId7"/>
    <p:sldMasterId id="2147484390" r:id="rId8"/>
    <p:sldMasterId id="2147484409" r:id="rId9"/>
    <p:sldMasterId id="2147484429" r:id="rId10"/>
  </p:sldMasterIdLst>
  <p:notesMasterIdLst>
    <p:notesMasterId r:id="rId35"/>
  </p:notesMasterIdLst>
  <p:handoutMasterIdLst>
    <p:handoutMasterId r:id="rId36"/>
  </p:handoutMasterIdLst>
  <p:sldIdLst>
    <p:sldId id="291" r:id="rId11"/>
    <p:sldId id="292" r:id="rId12"/>
    <p:sldId id="293" r:id="rId13"/>
    <p:sldId id="294" r:id="rId14"/>
    <p:sldId id="295" r:id="rId15"/>
    <p:sldId id="297" r:id="rId16"/>
    <p:sldId id="298" r:id="rId17"/>
    <p:sldId id="299" r:id="rId18"/>
    <p:sldId id="300" r:id="rId19"/>
    <p:sldId id="301" r:id="rId20"/>
    <p:sldId id="305" r:id="rId21"/>
    <p:sldId id="306" r:id="rId22"/>
    <p:sldId id="307" r:id="rId23"/>
    <p:sldId id="308" r:id="rId24"/>
    <p:sldId id="322" r:id="rId25"/>
    <p:sldId id="323" r:id="rId26"/>
    <p:sldId id="324" r:id="rId27"/>
    <p:sldId id="325" r:id="rId28"/>
    <p:sldId id="326" r:id="rId29"/>
    <p:sldId id="309" r:id="rId30"/>
    <p:sldId id="315" r:id="rId31"/>
    <p:sldId id="320" r:id="rId32"/>
    <p:sldId id="319" r:id="rId33"/>
    <p:sldId id="317"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001" autoAdjust="0"/>
  </p:normalViewPr>
  <p:slideViewPr>
    <p:cSldViewPr>
      <p:cViewPr varScale="1">
        <p:scale>
          <a:sx n="91" d="100"/>
          <a:sy n="91" d="100"/>
        </p:scale>
        <p:origin x="44" y="72"/>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150" d="100"/>
        <a:sy n="150"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4/28/2016 17:31</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4/28/2016 17:31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 17:31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327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49701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0872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0621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 17:31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27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 17:31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375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 17:31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8721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 17:31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4469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88887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5826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 17:31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654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7597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29928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32773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94076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4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21013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9.em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9036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9812999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35979501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947004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23572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7466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181932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2280" t="21662" b="36556"/>
          <a:stretch/>
        </p:blipFill>
        <p:spPr>
          <a:xfrm>
            <a:off x="0" y="2409790"/>
            <a:ext cx="12436475" cy="3941803"/>
          </a:xfrm>
          <a:prstGeom prst="rect">
            <a:avLst/>
          </a:prstGeom>
        </p:spPr>
      </p:pic>
      <p:sp>
        <p:nvSpPr>
          <p:cNvPr id="8" name="Rectangle 7"/>
          <p:cNvSpPr>
            <a:spLocks/>
          </p:cNvSpPr>
          <p:nvPr userDrawn="1"/>
        </p:nvSpPr>
        <p:spPr>
          <a:xfrm>
            <a:off x="0" y="0"/>
            <a:ext cx="12436475" cy="2409790"/>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467" y="335307"/>
            <a:ext cx="1123481" cy="1778595"/>
          </a:xfrm>
          <a:prstGeom prst="rect">
            <a:avLst/>
          </a:prstGeom>
        </p:spPr>
      </p:pic>
      <p:sp>
        <p:nvSpPr>
          <p:cNvPr id="14" name="Text Box 3"/>
          <p:cNvSpPr txBox="1">
            <a:spLocks noChangeArrowheads="1"/>
          </p:cNvSpPr>
          <p:nvPr userDrawn="1"/>
        </p:nvSpPr>
        <p:spPr bwMode="blackWhite">
          <a:xfrm>
            <a:off x="132428" y="6464454"/>
            <a:ext cx="2814703" cy="418571"/>
          </a:xfrm>
          <a:prstGeom prst="rect">
            <a:avLst/>
          </a:prstGeom>
          <a:noFill/>
          <a:ln w="12700">
            <a:noFill/>
            <a:miter lim="800000"/>
            <a:headEnd type="none" w="sm" len="sm"/>
            <a:tailEnd type="none" w="sm" len="sm"/>
          </a:ln>
          <a:effectLst/>
        </p:spPr>
        <p:txBody>
          <a:bodyPr vert="horz" wrap="square" lIns="124327" tIns="62164" rIns="124327" bIns="62164" numCol="1" anchor="t" anchorCtr="0" compatLnSpc="1">
            <a:prstTxWarp prst="textNoShape">
              <a:avLst/>
            </a:prstTxWarp>
            <a:spAutoFit/>
          </a:bodyPr>
          <a:lstStyle/>
          <a:p>
            <a:pPr algn="l">
              <a:spcAft>
                <a:spcPts val="680"/>
              </a:spcAft>
              <a:defRPr/>
            </a:pPr>
            <a:r>
              <a:rPr lang="en-US" sz="1904" dirty="0">
                <a:solidFill>
                  <a:schemeClr val="bg1"/>
                </a:solidFill>
                <a:latin typeface="+mj-lt"/>
              </a:rPr>
              <a:t>2015 MVP Global Summit</a:t>
            </a:r>
          </a:p>
        </p:txBody>
      </p:sp>
      <p:pic>
        <p:nvPicPr>
          <p:cNvPr id="15" name="Picture 14" descr="MSFT_logo_rgb_C-Wht.png"/>
          <p:cNvPicPr>
            <a:picLocks noChangeAspect="1"/>
          </p:cNvPicPr>
          <p:nvPr userDrawn="1"/>
        </p:nvPicPr>
        <p:blipFill>
          <a:blip r:embed="rId4"/>
          <a:stretch>
            <a:fillRect/>
          </a:stretch>
        </p:blipFill>
        <p:spPr>
          <a:xfrm>
            <a:off x="10909088" y="6418110"/>
            <a:ext cx="1390122" cy="511205"/>
          </a:xfrm>
          <a:prstGeom prst="rect">
            <a:avLst/>
          </a:prstGeom>
          <a:solidFill>
            <a:schemeClr val="tx2"/>
          </a:solidFill>
        </p:spPr>
      </p:pic>
    </p:spTree>
    <p:extLst>
      <p:ext uri="{BB962C8B-B14F-4D97-AF65-F5344CB8AC3E}">
        <p14:creationId xmlns:p14="http://schemas.microsoft.com/office/powerpoint/2010/main" val="27871325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nterior1">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0" y="1261870"/>
            <a:ext cx="12436475" cy="4973884"/>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0"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endParaRPr lang="en-US" dirty="0"/>
          </a:p>
        </p:txBody>
      </p:sp>
      <p:sp>
        <p:nvSpPr>
          <p:cNvPr id="26" name="TextBox 25"/>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dirty="0">
                <a:solidFill>
                  <a:schemeClr val="bg1"/>
                </a:solidFill>
                <a:latin typeface="Segoe UI"/>
                <a:cs typeface="Segoe UI"/>
              </a:rPr>
              <a:t>Microsoft Confidential</a:t>
            </a:r>
          </a:p>
        </p:txBody>
      </p:sp>
    </p:spTree>
    <p:extLst>
      <p:ext uri="{BB962C8B-B14F-4D97-AF65-F5344CB8AC3E}">
        <p14:creationId xmlns:p14="http://schemas.microsoft.com/office/powerpoint/2010/main" val="27948172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nterior2">
    <p:bg>
      <p:bgPr>
        <a:solidFill>
          <a:schemeClr val="accent2"/>
        </a:solidFill>
        <a:effectLst/>
      </p:bgPr>
    </p:bg>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13904" y="1237618"/>
            <a:ext cx="12438901" cy="870430"/>
          </a:xfrm>
          <a:prstGeom prst="rect">
            <a:avLst/>
          </a:prstGeom>
        </p:spPr>
        <p:txBody>
          <a:bodyPr lIns="182880" tIns="182880" bIns="182880" anchor="ctr"/>
          <a:lstStyle>
            <a:lvl1pPr marL="0" indent="0">
              <a:buNone/>
              <a:defRPr sz="3400" b="0">
                <a:solidFill>
                  <a:schemeClr val="bg1"/>
                </a:solidFill>
                <a:latin typeface="Segoe UI"/>
                <a:cs typeface="Segoe UI"/>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Edit Master text styles</a:t>
            </a:r>
          </a:p>
        </p:txBody>
      </p:sp>
      <p:sp>
        <p:nvSpPr>
          <p:cNvPr id="22" name="Content Placeholder 2"/>
          <p:cNvSpPr>
            <a:spLocks noGrp="1"/>
          </p:cNvSpPr>
          <p:nvPr>
            <p:ph idx="1" hasCustomPrompt="1"/>
          </p:nvPr>
        </p:nvSpPr>
        <p:spPr>
          <a:xfrm>
            <a:off x="0" y="2108048"/>
            <a:ext cx="12436475" cy="4127707"/>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extBox 8"/>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dirty="0">
                <a:solidFill>
                  <a:schemeClr val="bg1"/>
                </a:solidFill>
                <a:latin typeface="Segoe UI"/>
                <a:cs typeface="Segoe UI"/>
              </a:rPr>
              <a:t>Microsoft Confidential</a:t>
            </a:r>
          </a:p>
        </p:txBody>
      </p:sp>
      <p:sp>
        <p:nvSpPr>
          <p:cNvPr id="10"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2240291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nterior3">
    <p:bg>
      <p:bgPr>
        <a:solidFill>
          <a:schemeClr val="accent2"/>
        </a:solidFill>
        <a:effectLst/>
      </p:bgPr>
    </p:bg>
    <p:spTree>
      <p:nvGrpSpPr>
        <p:cNvPr id="1" name=""/>
        <p:cNvGrpSpPr/>
        <p:nvPr/>
      </p:nvGrpSpPr>
      <p:grpSpPr>
        <a:xfrm>
          <a:off x="0" y="0"/>
          <a:ext cx="0" cy="0"/>
          <a:chOff x="0" y="0"/>
          <a:chExt cx="0" cy="0"/>
        </a:xfrm>
      </p:grpSpPr>
      <p:sp>
        <p:nvSpPr>
          <p:cNvPr id="23" name="Content Placeholder 2"/>
          <p:cNvSpPr>
            <a:spLocks noGrp="1"/>
          </p:cNvSpPr>
          <p:nvPr>
            <p:ph idx="1" hasCustomPrompt="1"/>
          </p:nvPr>
        </p:nvSpPr>
        <p:spPr>
          <a:xfrm>
            <a:off x="0" y="1261870"/>
            <a:ext cx="6218238" cy="4973884"/>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4" name="Content Placeholder 2"/>
          <p:cNvSpPr>
            <a:spLocks noGrp="1"/>
          </p:cNvSpPr>
          <p:nvPr>
            <p:ph idx="10" hasCustomPrompt="1"/>
          </p:nvPr>
        </p:nvSpPr>
        <p:spPr>
          <a:xfrm>
            <a:off x="6218237" y="1254394"/>
            <a:ext cx="6218238" cy="4973884"/>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extBox 8"/>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dirty="0">
                <a:solidFill>
                  <a:schemeClr val="bg1"/>
                </a:solidFill>
                <a:latin typeface="Segoe UI"/>
                <a:cs typeface="Segoe UI"/>
              </a:rPr>
              <a:t>Microsoft Confidential</a:t>
            </a:r>
          </a:p>
        </p:txBody>
      </p:sp>
      <p:sp>
        <p:nvSpPr>
          <p:cNvPr id="10"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40510485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nterior4">
    <p:bg>
      <p:bgPr>
        <a:solidFill>
          <a:schemeClr val="accent2"/>
        </a:solidFill>
        <a:effectLst/>
      </p:bgPr>
    </p:bg>
    <p:spTree>
      <p:nvGrpSpPr>
        <p:cNvPr id="1" name=""/>
        <p:cNvGrpSpPr/>
        <p:nvPr/>
      </p:nvGrpSpPr>
      <p:grpSpPr>
        <a:xfrm>
          <a:off x="0" y="0"/>
          <a:ext cx="0" cy="0"/>
          <a:chOff x="0" y="0"/>
          <a:chExt cx="0" cy="0"/>
        </a:xfrm>
      </p:grpSpPr>
      <p:sp>
        <p:nvSpPr>
          <p:cNvPr id="30" name="Text Placeholder 2"/>
          <p:cNvSpPr>
            <a:spLocks noGrp="1"/>
          </p:cNvSpPr>
          <p:nvPr>
            <p:ph type="body" idx="11"/>
          </p:nvPr>
        </p:nvSpPr>
        <p:spPr>
          <a:xfrm>
            <a:off x="-13904" y="1237618"/>
            <a:ext cx="6219451" cy="870430"/>
          </a:xfrm>
          <a:prstGeom prst="rect">
            <a:avLst/>
          </a:prstGeom>
        </p:spPr>
        <p:txBody>
          <a:bodyPr lIns="182880" tIns="182880" bIns="182880" anchor="ctr"/>
          <a:lstStyle>
            <a:lvl1pPr marL="0" indent="0">
              <a:buNone/>
              <a:defRPr sz="3400" b="0">
                <a:solidFill>
                  <a:schemeClr val="bg1"/>
                </a:solidFill>
                <a:latin typeface="Segoe UI"/>
                <a:cs typeface="Segoe UI"/>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Edit Master text styles</a:t>
            </a:r>
          </a:p>
        </p:txBody>
      </p:sp>
      <p:sp>
        <p:nvSpPr>
          <p:cNvPr id="32" name="Text Placeholder 2"/>
          <p:cNvSpPr>
            <a:spLocks noGrp="1"/>
          </p:cNvSpPr>
          <p:nvPr>
            <p:ph type="body" idx="12"/>
          </p:nvPr>
        </p:nvSpPr>
        <p:spPr>
          <a:xfrm>
            <a:off x="6217024" y="1236019"/>
            <a:ext cx="6219451" cy="870430"/>
          </a:xfrm>
          <a:prstGeom prst="rect">
            <a:avLst/>
          </a:prstGeom>
        </p:spPr>
        <p:txBody>
          <a:bodyPr lIns="182880" tIns="182880" bIns="182880" anchor="ctr"/>
          <a:lstStyle>
            <a:lvl1pPr marL="0" indent="0">
              <a:buNone/>
              <a:defRPr sz="3400" b="0">
                <a:solidFill>
                  <a:schemeClr val="bg1"/>
                </a:solidFill>
                <a:latin typeface="Segoe UI"/>
                <a:cs typeface="Segoe UI"/>
              </a:defRPr>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Edit Master text styles</a:t>
            </a:r>
          </a:p>
        </p:txBody>
      </p:sp>
      <p:sp>
        <p:nvSpPr>
          <p:cNvPr id="34" name="Content Placeholder 2"/>
          <p:cNvSpPr>
            <a:spLocks noGrp="1"/>
          </p:cNvSpPr>
          <p:nvPr>
            <p:ph idx="1" hasCustomPrompt="1"/>
          </p:nvPr>
        </p:nvSpPr>
        <p:spPr>
          <a:xfrm>
            <a:off x="0" y="2113926"/>
            <a:ext cx="6218238" cy="4121829"/>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35" name="Content Placeholder 2"/>
          <p:cNvSpPr>
            <a:spLocks noGrp="1"/>
          </p:cNvSpPr>
          <p:nvPr>
            <p:ph idx="10" hasCustomPrompt="1"/>
          </p:nvPr>
        </p:nvSpPr>
        <p:spPr>
          <a:xfrm>
            <a:off x="6218237" y="2106449"/>
            <a:ext cx="6218238" cy="4121829"/>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11" name="TextBox 10"/>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dirty="0">
                <a:solidFill>
                  <a:schemeClr val="bg1"/>
                </a:solidFill>
                <a:latin typeface="Segoe UI"/>
                <a:cs typeface="Segoe UI"/>
              </a:rPr>
              <a:t>Microsoft Confidential</a:t>
            </a:r>
          </a:p>
        </p:txBody>
      </p:sp>
      <p:sp>
        <p:nvSpPr>
          <p:cNvPr id="12"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71820056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Interior4">
    <p:bg>
      <p:bgPr>
        <a:solidFill>
          <a:schemeClr val="accent2"/>
        </a:solidFill>
        <a:effectLst/>
      </p:bgPr>
    </p:bg>
    <p:spTree>
      <p:nvGrpSpPr>
        <p:cNvPr id="1" name=""/>
        <p:cNvGrpSpPr/>
        <p:nvPr/>
      </p:nvGrpSpPr>
      <p:grpSpPr>
        <a:xfrm>
          <a:off x="0" y="0"/>
          <a:ext cx="0" cy="0"/>
          <a:chOff x="0" y="0"/>
          <a:chExt cx="0" cy="0"/>
        </a:xfrm>
      </p:grpSpPr>
      <p:sp>
        <p:nvSpPr>
          <p:cNvPr id="18" name="Content Placeholder 2"/>
          <p:cNvSpPr>
            <a:spLocks noGrp="1"/>
          </p:cNvSpPr>
          <p:nvPr>
            <p:ph idx="1" hasCustomPrompt="1"/>
          </p:nvPr>
        </p:nvSpPr>
        <p:spPr>
          <a:xfrm>
            <a:off x="0" y="1261870"/>
            <a:ext cx="12436475" cy="4973884"/>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7"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13088866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6994525"/>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dirty="0"/>
          </a:p>
        </p:txBody>
      </p:sp>
      <p:sp>
        <p:nvSpPr>
          <p:cNvPr id="13" name="Title 1"/>
          <p:cNvSpPr>
            <a:spLocks noGrp="1" noChangeAspect="1"/>
          </p:cNvSpPr>
          <p:nvPr>
            <p:ph type="title"/>
          </p:nvPr>
        </p:nvSpPr>
        <p:spPr>
          <a:xfrm>
            <a:off x="217702" y="2800761"/>
            <a:ext cx="12001072" cy="2361529"/>
          </a:xfrm>
          <a:prstGeom prst="rect">
            <a:avLst/>
          </a:prstGeom>
        </p:spPr>
        <p:txBody>
          <a:bodyPr lIns="91440" tIns="91440" bIns="91440" anchor="t"/>
          <a:lstStyle>
            <a:lvl1pPr algn="l">
              <a:defRPr sz="6120">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10761244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7167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dirty="0">
                <a:solidFill>
                  <a:schemeClr val="bg1"/>
                </a:solidFill>
                <a:latin typeface="Segoe UI"/>
                <a:cs typeface="Segoe UI"/>
              </a:rPr>
              <a:t>Microsoft Confidential</a:t>
            </a:r>
          </a:p>
        </p:txBody>
      </p:sp>
    </p:spTree>
    <p:extLst>
      <p:ext uri="{BB962C8B-B14F-4D97-AF65-F5344CB8AC3E}">
        <p14:creationId xmlns:p14="http://schemas.microsoft.com/office/powerpoint/2010/main" val="27712785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NDA Slide- Do Not Alter">
    <p:bg>
      <p:bgPr>
        <a:solidFill>
          <a:schemeClr val="accent2"/>
        </a:solidFill>
        <a:effectLst/>
      </p:bgPr>
    </p:bg>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1211" y="3238308"/>
            <a:ext cx="2798207" cy="2797810"/>
          </a:xfrm>
          <a:prstGeom prst="rect">
            <a:avLst/>
          </a:prstGeom>
        </p:spPr>
      </p:pic>
      <p:pic>
        <p:nvPicPr>
          <p:cNvPr id="82" name="Picture 8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72905" y="3238308"/>
            <a:ext cx="2798207" cy="2797810"/>
          </a:xfrm>
          <a:prstGeom prst="rect">
            <a:avLst/>
          </a:prstGeom>
        </p:spPr>
      </p:pic>
      <p:pic>
        <p:nvPicPr>
          <p:cNvPr id="83" name="Picture 8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37058" y="3238308"/>
            <a:ext cx="2798207" cy="2797810"/>
          </a:xfrm>
          <a:prstGeom prst="rect">
            <a:avLst/>
          </a:prstGeom>
        </p:spPr>
      </p:pic>
      <p:pic>
        <p:nvPicPr>
          <p:cNvPr id="28" name="Picture 2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65364" y="3238308"/>
            <a:ext cx="2798207" cy="2797810"/>
          </a:xfrm>
          <a:prstGeom prst="rect">
            <a:avLst/>
          </a:prstGeom>
        </p:spPr>
      </p:pic>
      <p:sp>
        <p:nvSpPr>
          <p:cNvPr id="13" name="Title 1"/>
          <p:cNvSpPr>
            <a:spLocks noGrp="1" noChangeAspect="1"/>
          </p:cNvSpPr>
          <p:nvPr>
            <p:ph type="title"/>
          </p:nvPr>
        </p:nvSpPr>
        <p:spPr>
          <a:xfrm>
            <a:off x="141809" y="-3"/>
            <a:ext cx="11178721"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endParaRPr lang="en-US" dirty="0"/>
          </a:p>
        </p:txBody>
      </p:sp>
      <p:pic>
        <p:nvPicPr>
          <p:cNvPr id="17" name="Picture 1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604149" y="183678"/>
            <a:ext cx="548706" cy="868663"/>
          </a:xfrm>
          <a:prstGeom prst="rect">
            <a:avLst/>
          </a:prstGeom>
        </p:spPr>
      </p:pic>
      <p:sp>
        <p:nvSpPr>
          <p:cNvPr id="16" name="TextBox 15"/>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dirty="0">
                <a:solidFill>
                  <a:schemeClr val="bg1"/>
                </a:solidFill>
                <a:latin typeface="Segoe UI"/>
                <a:cs typeface="Segoe UI"/>
              </a:rPr>
              <a:t>Microsoft Confidential</a:t>
            </a:r>
          </a:p>
        </p:txBody>
      </p:sp>
      <p:pic>
        <p:nvPicPr>
          <p:cNvPr id="22" name="Picture 21" descr="MSFT_logo_rgb_C-Wht.png"/>
          <p:cNvPicPr>
            <a:picLocks noChangeAspect="1"/>
          </p:cNvPicPr>
          <p:nvPr userDrawn="1"/>
        </p:nvPicPr>
        <p:blipFill>
          <a:blip r:embed="rId7"/>
          <a:stretch>
            <a:fillRect/>
          </a:stretch>
        </p:blipFill>
        <p:spPr>
          <a:xfrm>
            <a:off x="10909088" y="6418110"/>
            <a:ext cx="1390122" cy="511205"/>
          </a:xfrm>
          <a:prstGeom prst="rect">
            <a:avLst/>
          </a:prstGeom>
          <a:noFill/>
        </p:spPr>
      </p:pic>
    </p:spTree>
    <p:extLst>
      <p:ext uri="{BB962C8B-B14F-4D97-AF65-F5344CB8AC3E}">
        <p14:creationId xmlns:p14="http://schemas.microsoft.com/office/powerpoint/2010/main" val="4519944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329122" y="999539"/>
            <a:ext cx="11205895" cy="310869"/>
          </a:xfrm>
        </p:spPr>
        <p:txBody>
          <a:bodyPr lIns="0" anchor="ctr" anchorCtr="0">
            <a:noAutofit/>
          </a:bodyPr>
          <a:lstStyle>
            <a:lvl1pPr marL="0" indent="0" algn="l">
              <a:buFont typeface="Arial" pitchFamily="34" charset="0"/>
              <a:buNone/>
              <a:defRPr sz="1904" b="0" cap="none" spc="0" baseline="0">
                <a:solidFill>
                  <a:schemeClr val="tx1">
                    <a:lumMod val="75000"/>
                    <a:lumOff val="25000"/>
                  </a:schemeClr>
                </a:solidFill>
              </a:defRPr>
            </a:lvl1pPr>
          </a:lstStyle>
          <a:p>
            <a:r>
              <a:rPr lang="en-US" dirty="0"/>
              <a:t>CLICK TO EDIT SUBTITLE</a:t>
            </a:r>
          </a:p>
        </p:txBody>
      </p:sp>
      <p:sp>
        <p:nvSpPr>
          <p:cNvPr id="16" name="Title 1"/>
          <p:cNvSpPr>
            <a:spLocks noGrp="1"/>
          </p:cNvSpPr>
          <p:nvPr>
            <p:ph type="title"/>
          </p:nvPr>
        </p:nvSpPr>
        <p:spPr>
          <a:xfrm>
            <a:off x="304187" y="71397"/>
            <a:ext cx="11255765" cy="928142"/>
          </a:xfrm>
        </p:spPr>
        <p:txBody>
          <a:bodyPr lIns="0">
            <a:normAutofit/>
          </a:bodyPr>
          <a:lstStyle>
            <a:lvl1pPr algn="l">
              <a:defRPr sz="3808"/>
            </a:lvl1pPr>
          </a:lstStyle>
          <a:p>
            <a:r>
              <a:rPr lang="en-US"/>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31" indent="0">
              <a:buNone/>
              <a:defRPr sz="1632"/>
            </a:lvl2pPr>
            <a:lvl3pPr marL="1243463" indent="0">
              <a:buNone/>
              <a:defRPr sz="1360"/>
            </a:lvl3pPr>
            <a:lvl4pPr marL="1865193" indent="0">
              <a:buNone/>
              <a:defRPr sz="1224"/>
            </a:lvl4pPr>
            <a:lvl5pPr marL="2486923" indent="0">
              <a:buNone/>
              <a:defRPr sz="1224"/>
            </a:lvl5pPr>
            <a:lvl6pPr marL="3108654" indent="0">
              <a:buNone/>
              <a:defRPr sz="1224"/>
            </a:lvl6pPr>
            <a:lvl7pPr marL="3730385" indent="0">
              <a:buNone/>
              <a:defRPr sz="1224"/>
            </a:lvl7pPr>
            <a:lvl8pPr marL="4352115" indent="0">
              <a:buNone/>
              <a:defRPr sz="1224"/>
            </a:lvl8pPr>
            <a:lvl9pPr marL="4973846" indent="0">
              <a:buNone/>
              <a:defRPr sz="1224"/>
            </a:lvl9pPr>
          </a:lstStyle>
          <a:p>
            <a:pPr lvl="0"/>
            <a:r>
              <a:rPr lang="en-US"/>
              <a:t>Edit Master text styles</a:t>
            </a:r>
          </a:p>
        </p:txBody>
      </p:sp>
      <p:sp>
        <p:nvSpPr>
          <p:cNvPr id="15" name="Content Placeholder 14"/>
          <p:cNvSpPr>
            <a:spLocks noGrp="1"/>
          </p:cNvSpPr>
          <p:nvPr>
            <p:ph sz="quarter" idx="18"/>
          </p:nvPr>
        </p:nvSpPr>
        <p:spPr>
          <a:xfrm>
            <a:off x="304187" y="1567735"/>
            <a:ext cx="11255765" cy="4715562"/>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418201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74208" y="6282258"/>
            <a:ext cx="11888061" cy="414353"/>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Tree>
    <p:extLst>
      <p:ext uri="{BB962C8B-B14F-4D97-AF65-F5344CB8AC3E}">
        <p14:creationId xmlns:p14="http://schemas.microsoft.com/office/powerpoint/2010/main" val="78308690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349448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5607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76645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8" name="Text Placeholder 7"/>
          <p:cNvSpPr>
            <a:spLocks noGrp="1"/>
          </p:cNvSpPr>
          <p:nvPr>
            <p:ph type="body" sz="quarter" idx="10"/>
          </p:nvPr>
        </p:nvSpPr>
        <p:spPr>
          <a:xfrm>
            <a:off x="274637" y="1376516"/>
            <a:ext cx="11889565" cy="48464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462276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9401215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4165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078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59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36270933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59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406566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59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4576169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597"/>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4177287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32597"/>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164769560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32597"/>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68282182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32597"/>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11651476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597"/>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630898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32597"/>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4981023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59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38540999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597"/>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724232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5522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4677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583403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824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313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8714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6568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74854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5234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099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619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88504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708270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85649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9974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3550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2365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9152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061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44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0982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681443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5148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0" y="1261870"/>
            <a:ext cx="12436475"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532" indent="-466310">
              <a:spcBef>
                <a:spcPts val="1360"/>
              </a:spcBef>
              <a:buFont typeface="Arial" panose="020B0604020202020204" pitchFamily="34" charset="0"/>
              <a:buChar char="•"/>
              <a:defRPr sz="3264">
                <a:solidFill>
                  <a:schemeClr val="bg1"/>
                </a:solidFill>
                <a:latin typeface="Segoe UI Light"/>
                <a:cs typeface="Segoe UI Light"/>
              </a:defRPr>
            </a:lvl2pPr>
            <a:lvl3pPr marL="1243493">
              <a:spcBef>
                <a:spcPts val="1360"/>
              </a:spcBef>
              <a:buFont typeface="Arial"/>
              <a:buChar char="•"/>
              <a:defRPr sz="2992">
                <a:solidFill>
                  <a:schemeClr val="bg1"/>
                </a:solidFill>
                <a:latin typeface="Segoe UI Light"/>
                <a:cs typeface="Segoe UI Light"/>
              </a:defRPr>
            </a:lvl3pPr>
            <a:lvl4pPr marL="1740890">
              <a:spcBef>
                <a:spcPts val="1360"/>
              </a:spcBef>
              <a:buFont typeface="Arial"/>
              <a:buChar char="•"/>
              <a:defRPr sz="2720" baseline="0">
                <a:solidFill>
                  <a:schemeClr val="bg1"/>
                </a:solidFill>
                <a:latin typeface="Segoe UI Light"/>
                <a:cs typeface="Segoe UI Light"/>
              </a:defRPr>
            </a:lvl4pPr>
            <a:lvl5pPr marL="1989588" indent="248699">
              <a:spcBef>
                <a:spcPts val="1360"/>
              </a:spcBef>
              <a:buFont typeface="Arial"/>
              <a:buChar char="•"/>
              <a:tabLst>
                <a:tab pos="2178272" algn="l"/>
              </a:tabLst>
              <a:defRPr sz="2448"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0" name="Title 1"/>
          <p:cNvSpPr>
            <a:spLocks noGrp="1" noChangeAspect="1"/>
          </p:cNvSpPr>
          <p:nvPr>
            <p:ph type="title"/>
          </p:nvPr>
        </p:nvSpPr>
        <p:spPr>
          <a:xfrm>
            <a:off x="141809" y="-3"/>
            <a:ext cx="12294666" cy="1236019"/>
          </a:xfrm>
          <a:prstGeom prst="rect">
            <a:avLst/>
          </a:prstGeom>
        </p:spPr>
        <p:txBody>
          <a:bodyPr lIns="91440" tIns="91440" bIns="91440" anchor="ctr"/>
          <a:lstStyle>
            <a:lvl1pPr algn="l">
              <a:defRPr sz="5440">
                <a:solidFill>
                  <a:srgbClr val="FFFFFF"/>
                </a:solidFill>
                <a:latin typeface="Segoe UI Light"/>
                <a:cs typeface="Segoe UI Light"/>
              </a:defRPr>
            </a:lvl1pPr>
          </a:lstStyle>
          <a:p>
            <a:r>
              <a:rPr lang="en-US"/>
              <a:t>Click to edit Master title style</a:t>
            </a:r>
            <a:endParaRPr lang="en-US" dirty="0"/>
          </a:p>
        </p:txBody>
      </p:sp>
      <p:sp>
        <p:nvSpPr>
          <p:cNvPr id="26" name="TextBox 25"/>
          <p:cNvSpPr txBox="1"/>
          <p:nvPr userDrawn="1"/>
        </p:nvSpPr>
        <p:spPr>
          <a:xfrm>
            <a:off x="270085" y="6590006"/>
            <a:ext cx="1718652" cy="167418"/>
          </a:xfrm>
          <a:prstGeom prst="rect">
            <a:avLst/>
          </a:prstGeom>
          <a:noFill/>
        </p:spPr>
        <p:txBody>
          <a:bodyPr wrap="square" lIns="0" tIns="0" rIns="0" bIns="0" rtlCol="0" anchor="t">
            <a:spAutoFit/>
          </a:bodyPr>
          <a:lstStyle/>
          <a:p>
            <a:pPr algn="l"/>
            <a:r>
              <a:rPr lang="en-US" sz="1088" dirty="0">
                <a:solidFill>
                  <a:schemeClr val="bg1"/>
                </a:solidFill>
                <a:latin typeface="Segoe UI"/>
                <a:cs typeface="Segoe UI"/>
              </a:rPr>
              <a:t>Microsoft Confidential</a:t>
            </a:r>
          </a:p>
        </p:txBody>
      </p:sp>
    </p:spTree>
    <p:extLst>
      <p:ext uri="{BB962C8B-B14F-4D97-AF65-F5344CB8AC3E}">
        <p14:creationId xmlns:p14="http://schemas.microsoft.com/office/powerpoint/2010/main" val="3122514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698472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66861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761975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85350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41647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176178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34550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923237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439933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111430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30517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7487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496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078655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130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01254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168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805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338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626027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02343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2404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125268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9308382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357038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369680801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2769678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436561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387818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4201034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869781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346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theme" Target="../theme/theme3.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theme" Target="../theme/theme5.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image" Target="../media/image5.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heme" Target="../theme/theme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9555469"/>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 id="2147484366"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995328058"/>
      </p:ext>
    </p:extLst>
  </p:cSld>
  <p:clrMap bg1="dk1" tx1="lt1" bg2="dk2" tx2="lt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 id="2147484385" r:id="rId17"/>
    <p:sldLayoutId id="2147484386" r:id="rId18"/>
    <p:sldLayoutId id="2147484387" r:id="rId19"/>
    <p:sldLayoutId id="2147484388" r:id="rId20"/>
    <p:sldLayoutId id="2147484408"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9453058"/>
      </p:ext>
    </p:extLst>
  </p:cSld>
  <p:clrMap bg1="lt1" tx1="dk1" bg2="lt2" tx2="dk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 id="2147484404" r:id="rId14"/>
    <p:sldLayoutId id="2147484405" r:id="rId15"/>
    <p:sldLayoutId id="2147484406" r:id="rId16"/>
    <p:sldLayoutId id="2147484407"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292489"/>
      </p:ext>
    </p:extLst>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 id="2147484424" r:id="rId15"/>
    <p:sldLayoutId id="2147484425" r:id="rId16"/>
    <p:sldLayoutId id="2147484426" r:id="rId17"/>
    <p:sldLayoutId id="2147484427" r:id="rId18"/>
    <p:sldLayoutId id="2147484428" r:id="rId19"/>
  </p:sldLayoutIdLst>
  <p:hf sldNum="0" hdr="0" ftr="0" dt="0"/>
  <p:txStyles>
    <p:titleStyle>
      <a:lvl1pPr algn="ctr" defTabSz="621746" rtl="0" eaLnBrk="1" latinLnBrk="0" hangingPunct="1">
        <a:spcBef>
          <a:spcPct val="0"/>
        </a:spcBef>
        <a:buNone/>
        <a:defRPr sz="5984" kern="1200">
          <a:solidFill>
            <a:schemeClr val="tx1"/>
          </a:solidFill>
          <a:latin typeface="+mj-lt"/>
          <a:ea typeface="+mj-ea"/>
          <a:cs typeface="+mj-cs"/>
        </a:defRPr>
      </a:lvl1pPr>
    </p:titleStyle>
    <p:bodyStyle>
      <a:lvl1pPr marL="466310" indent="-466310" algn="l" defTabSz="621746" rtl="0" eaLnBrk="1" latinLnBrk="0" hangingPunct="1">
        <a:spcBef>
          <a:spcPct val="20000"/>
        </a:spcBef>
        <a:buFont typeface="Arial"/>
        <a:buChar char="•"/>
        <a:defRPr sz="4352" kern="1200">
          <a:solidFill>
            <a:schemeClr val="tx1"/>
          </a:solidFill>
          <a:latin typeface="+mn-lt"/>
          <a:ea typeface="+mn-ea"/>
          <a:cs typeface="+mn-cs"/>
        </a:defRPr>
      </a:lvl1pPr>
      <a:lvl2pPr marL="1010338" indent="-388591" algn="l" defTabSz="621746" rtl="0" eaLnBrk="1" latinLnBrk="0" hangingPunct="1">
        <a:spcBef>
          <a:spcPct val="20000"/>
        </a:spcBef>
        <a:buFont typeface="Arial"/>
        <a:buChar char="–"/>
        <a:defRPr sz="3808" kern="1200">
          <a:solidFill>
            <a:schemeClr val="tx1"/>
          </a:solidFill>
          <a:latin typeface="+mn-lt"/>
          <a:ea typeface="+mn-ea"/>
          <a:cs typeface="+mn-cs"/>
        </a:defRPr>
      </a:lvl2pPr>
      <a:lvl3pPr marL="1554366" indent="-310873" algn="l" defTabSz="621746" rtl="0" eaLnBrk="1" latinLnBrk="0" hangingPunct="1">
        <a:spcBef>
          <a:spcPct val="20000"/>
        </a:spcBef>
        <a:buFont typeface="Arial"/>
        <a:buChar char="•"/>
        <a:defRPr sz="3264" kern="1200">
          <a:solidFill>
            <a:schemeClr val="tx1"/>
          </a:solidFill>
          <a:latin typeface="+mn-lt"/>
          <a:ea typeface="+mn-ea"/>
          <a:cs typeface="+mn-cs"/>
        </a:defRPr>
      </a:lvl3pPr>
      <a:lvl4pPr marL="2176112" indent="-310873" algn="l" defTabSz="621746" rtl="0" eaLnBrk="1" latinLnBrk="0" hangingPunct="1">
        <a:spcBef>
          <a:spcPct val="20000"/>
        </a:spcBef>
        <a:buFont typeface="Arial"/>
        <a:buChar char="–"/>
        <a:defRPr sz="2720" kern="1200">
          <a:solidFill>
            <a:schemeClr val="tx1"/>
          </a:solidFill>
          <a:latin typeface="+mn-lt"/>
          <a:ea typeface="+mn-ea"/>
          <a:cs typeface="+mn-cs"/>
        </a:defRPr>
      </a:lvl4pPr>
      <a:lvl5pPr marL="2797858" indent="-310873" algn="l" defTabSz="621746" rtl="0" eaLnBrk="1" latinLnBrk="0" hangingPunct="1">
        <a:spcBef>
          <a:spcPct val="20000"/>
        </a:spcBef>
        <a:buFont typeface="Arial"/>
        <a:buChar char="»"/>
        <a:defRPr sz="2720" kern="1200">
          <a:solidFill>
            <a:schemeClr val="tx1"/>
          </a:solidFill>
          <a:latin typeface="+mn-lt"/>
          <a:ea typeface="+mn-ea"/>
          <a:cs typeface="+mn-cs"/>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0B3C94C8-3B99-4F12-9AAE-F811E1AFC98D}" type="datetimeFigureOut">
              <a:rPr lang="en-US" smtClean="0">
                <a:solidFill>
                  <a:prstClr val="black">
                    <a:tint val="75000"/>
                  </a:prstClr>
                </a:solidFill>
              </a:rPr>
              <a:pPr defTabSz="932597"/>
              <a:t>4/28/2016</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DA885558-B836-41FE-A7ED-727F541D2AB4}"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3432354486"/>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7.xml"/></Relationships>
</file>

<file path=ppt/slides/_rels/slide23.xml.rels><?xml version="1.0" encoding="UTF-8" standalone="yes"?>
<Relationships xmlns="http://schemas.openxmlformats.org/package/2006/relationships"><Relationship Id="rId3" Type="http://schemas.openxmlformats.org/officeDocument/2006/relationships/hyperlink" Target="http://aka.ms/winuilabs" TargetMode="External"/><Relationship Id="rId7" Type="http://schemas.openxmlformats.org/officeDocument/2006/relationships/hyperlink" Target="https://social.msdn.microsoft.com/forums/" TargetMode="External"/><Relationship Id="rId2" Type="http://schemas.openxmlformats.org/officeDocument/2006/relationships/notesSlide" Target="../notesSlides/notesSlide17.xml"/><Relationship Id="rId1" Type="http://schemas.openxmlformats.org/officeDocument/2006/relationships/slideLayout" Target="../slideLayouts/slideLayout48.xml"/><Relationship Id="rId6" Type="http://schemas.openxmlformats.org/officeDocument/2006/relationships/hyperlink" Target="http://twitter.com/windowsui" TargetMode="External"/><Relationship Id="rId5" Type="http://schemas.openxmlformats.org/officeDocument/2006/relationships/hyperlink" Target="http://dev.windows.com/design" TargetMode="External"/><Relationship Id="rId4" Type="http://schemas.openxmlformats.org/officeDocument/2006/relationships/hyperlink" Target="http://aka.ms/uwpsampl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9.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0972735" cy="1828786"/>
          </a:xfrm>
        </p:spPr>
        <p:txBody>
          <a:bodyPr/>
          <a:lstStyle/>
          <a:p>
            <a:r>
              <a:rPr lang="en-US" dirty="0" err="1"/>
              <a:t>Animando</a:t>
            </a:r>
            <a:r>
              <a:rPr lang="en-US" dirty="0"/>
              <a:t> </a:t>
            </a:r>
            <a:r>
              <a:rPr lang="en-US" dirty="0" err="1"/>
              <a:t>tu</a:t>
            </a:r>
            <a:r>
              <a:rPr lang="en-US" dirty="0"/>
              <a:t> App con Composition UI</a:t>
            </a:r>
          </a:p>
        </p:txBody>
      </p:sp>
      <p:sp>
        <p:nvSpPr>
          <p:cNvPr id="5" name="Text Placeholder 4"/>
          <p:cNvSpPr>
            <a:spLocks noGrp="1"/>
          </p:cNvSpPr>
          <p:nvPr>
            <p:ph type="body" sz="quarter" idx="12"/>
          </p:nvPr>
        </p:nvSpPr>
        <p:spPr>
          <a:xfrm>
            <a:off x="249839" y="3954464"/>
            <a:ext cx="10058337" cy="1981198"/>
          </a:xfrm>
        </p:spPr>
        <p:txBody>
          <a:bodyPr/>
          <a:lstStyle/>
          <a:p>
            <a:r>
              <a:rPr lang="en-US" b="1" dirty="0"/>
              <a:t>Adrian Fernandez</a:t>
            </a:r>
          </a:p>
          <a:p>
            <a:r>
              <a:rPr lang="en-US" dirty="0"/>
              <a:t>Windows </a:t>
            </a:r>
            <a:r>
              <a:rPr lang="en-US" dirty="0" err="1"/>
              <a:t>AppConsult</a:t>
            </a:r>
            <a:r>
              <a:rPr lang="en-US" dirty="0"/>
              <a:t> Engineer</a:t>
            </a:r>
          </a:p>
          <a:p>
            <a:r>
              <a:rPr lang="en-US" dirty="0"/>
              <a:t>@tracker086</a:t>
            </a:r>
          </a:p>
          <a:p>
            <a:r>
              <a:rPr lang="en-US" dirty="0"/>
              <a:t>adrifer@microsoft.com</a:t>
            </a:r>
          </a:p>
        </p:txBody>
      </p:sp>
      <p:pic>
        <p:nvPicPr>
          <p:cNvPr id="7" name="Picture Placeholder 5"/>
          <p:cNvPicPr>
            <a:picLocks noChangeAspect="1"/>
          </p:cNvPicPr>
          <p:nvPr/>
        </p:nvPicPr>
        <p:blipFill>
          <a:blip r:embed="rId3">
            <a:extLst>
              <a:ext uri="{28A0092B-C50C-407E-A947-70E740481C1C}">
                <a14:useLocalDpi xmlns:a14="http://schemas.microsoft.com/office/drawing/2010/main" val="0"/>
              </a:ext>
            </a:extLst>
          </a:blip>
          <a:srcRect l="12500" r="12500"/>
          <a:stretch>
            <a:fillRect/>
          </a:stretch>
        </p:blipFill>
        <p:spPr>
          <a:xfrm>
            <a:off x="6904037" y="3040071"/>
            <a:ext cx="3657600" cy="3657600"/>
          </a:xfrm>
          <a:prstGeom prst="ellipse">
            <a:avLst/>
          </a:prstGeom>
        </p:spPr>
      </p:pic>
    </p:spTree>
    <p:extLst>
      <p:ext uri="{BB962C8B-B14F-4D97-AF65-F5344CB8AC3E}">
        <p14:creationId xmlns:p14="http://schemas.microsoft.com/office/powerpoint/2010/main" val="51173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NEW-snipe"/>
          <p:cNvGrpSpPr/>
          <p:nvPr/>
        </p:nvGrpSpPr>
        <p:grpSpPr>
          <a:xfrm>
            <a:off x="9805460" y="-1"/>
            <a:ext cx="2629398" cy="2738514"/>
            <a:chOff x="9807077" y="-1"/>
            <a:chExt cx="2629398" cy="2738514"/>
          </a:xfrm>
        </p:grpSpPr>
        <p:sp>
          <p:nvSpPr>
            <p:cNvPr id="68" name="Freeform 67"/>
            <p:cNvSpPr>
              <a:spLocks/>
            </p:cNvSpPr>
            <p:nvPr/>
          </p:nvSpPr>
          <p:spPr bwMode="auto">
            <a:xfrm>
              <a:off x="9952074" y="-1"/>
              <a:ext cx="2484401" cy="2484401"/>
            </a:xfrm>
            <a:custGeom>
              <a:avLst/>
              <a:gdLst>
                <a:gd name="connsiteX0" fmla="*/ 1828800 w 1828800"/>
                <a:gd name="connsiteY0" fmla="*/ 0 h 1828800"/>
                <a:gd name="connsiteX1" fmla="*/ 1828800 w 1828800"/>
                <a:gd name="connsiteY1" fmla="*/ 1828800 h 1828800"/>
                <a:gd name="connsiteX2" fmla="*/ 0 w 1828800"/>
                <a:gd name="connsiteY2" fmla="*/ 0 h 1828800"/>
              </a:gdLst>
              <a:ahLst/>
              <a:cxnLst>
                <a:cxn ang="0">
                  <a:pos x="connsiteX0" y="connsiteY0"/>
                </a:cxn>
                <a:cxn ang="0">
                  <a:pos x="connsiteX1" y="connsiteY1"/>
                </a:cxn>
                <a:cxn ang="0">
                  <a:pos x="connsiteX2" y="connsiteY2"/>
                </a:cxn>
              </a:cxnLst>
              <a:rect l="l" t="t" r="r" b="b"/>
              <a:pathLst>
                <a:path w="1828800" h="1828800">
                  <a:moveTo>
                    <a:pt x="1828800" y="0"/>
                  </a:moveTo>
                  <a:lnTo>
                    <a:pt x="1828800" y="182880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69" name="Freeform 68"/>
            <p:cNvSpPr>
              <a:spLocks/>
            </p:cNvSpPr>
            <p:nvPr/>
          </p:nvSpPr>
          <p:spPr bwMode="auto">
            <a:xfrm rot="2700000">
              <a:off x="9807077" y="254112"/>
              <a:ext cx="2484401" cy="2484401"/>
            </a:xfrm>
            <a:custGeom>
              <a:avLst/>
              <a:gdLst>
                <a:gd name="connsiteX0" fmla="*/ 1828800 w 1828800"/>
                <a:gd name="connsiteY0" fmla="*/ 0 h 1828800"/>
                <a:gd name="connsiteX1" fmla="*/ 1828800 w 1828800"/>
                <a:gd name="connsiteY1" fmla="*/ 1828800 h 1828800"/>
                <a:gd name="connsiteX2" fmla="*/ 0 w 1828800"/>
                <a:gd name="connsiteY2" fmla="*/ 0 h 1828800"/>
              </a:gdLst>
              <a:ahLst/>
              <a:cxnLst>
                <a:cxn ang="0">
                  <a:pos x="connsiteX0" y="connsiteY0"/>
                </a:cxn>
                <a:cxn ang="0">
                  <a:pos x="connsiteX1" y="connsiteY1"/>
                </a:cxn>
                <a:cxn ang="0">
                  <a:pos x="connsiteX2" y="connsiteY2"/>
                </a:cxn>
              </a:cxnLst>
              <a:rect l="l" t="t" r="r" b="b"/>
              <a:pathLst>
                <a:path w="1828800" h="1828800">
                  <a:moveTo>
                    <a:pt x="1828800" y="0"/>
                  </a:moveTo>
                  <a:lnTo>
                    <a:pt x="1828800" y="1828800"/>
                  </a:lnTo>
                  <a:lnTo>
                    <a:pt x="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26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Windows</a:t>
              </a:r>
              <a:br>
                <a:rPr kumimoji="0" lang="en-US" sz="20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20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next version</a:t>
              </a:r>
              <a:endParaRPr kumimoji="0" lang="en-US" sz="2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grpSp>
        <p:nvGrpSpPr>
          <p:cNvPr id="17" name="snipe"/>
          <p:cNvGrpSpPr/>
          <p:nvPr/>
        </p:nvGrpSpPr>
        <p:grpSpPr>
          <a:xfrm>
            <a:off x="9952073" y="-7938"/>
            <a:ext cx="2484402" cy="2580094"/>
            <a:chOff x="9952073" y="-1"/>
            <a:chExt cx="2484402" cy="2580094"/>
          </a:xfrm>
        </p:grpSpPr>
        <p:sp>
          <p:nvSpPr>
            <p:cNvPr id="22" name="Freeform 21"/>
            <p:cNvSpPr>
              <a:spLocks/>
            </p:cNvSpPr>
            <p:nvPr/>
          </p:nvSpPr>
          <p:spPr bwMode="auto">
            <a:xfrm>
              <a:off x="9952074" y="-1"/>
              <a:ext cx="2484401" cy="2484401"/>
            </a:xfrm>
            <a:custGeom>
              <a:avLst/>
              <a:gdLst>
                <a:gd name="connsiteX0" fmla="*/ 1828800 w 1828800"/>
                <a:gd name="connsiteY0" fmla="*/ 0 h 1828800"/>
                <a:gd name="connsiteX1" fmla="*/ 1828800 w 1828800"/>
                <a:gd name="connsiteY1" fmla="*/ 1828800 h 1828800"/>
                <a:gd name="connsiteX2" fmla="*/ 0 w 1828800"/>
                <a:gd name="connsiteY2" fmla="*/ 0 h 1828800"/>
              </a:gdLst>
              <a:ahLst/>
              <a:cxnLst>
                <a:cxn ang="0">
                  <a:pos x="connsiteX0" y="connsiteY0"/>
                </a:cxn>
                <a:cxn ang="0">
                  <a:pos x="connsiteX1" y="connsiteY1"/>
                </a:cxn>
                <a:cxn ang="0">
                  <a:pos x="connsiteX2" y="connsiteY2"/>
                </a:cxn>
              </a:cxnLst>
              <a:rect l="l" t="t" r="r" b="b"/>
              <a:pathLst>
                <a:path w="1828800" h="1828800">
                  <a:moveTo>
                    <a:pt x="1828800" y="0"/>
                  </a:moveTo>
                  <a:lnTo>
                    <a:pt x="1828800" y="182880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23" name="Freeform 22"/>
            <p:cNvSpPr>
              <a:spLocks/>
            </p:cNvSpPr>
            <p:nvPr/>
          </p:nvSpPr>
          <p:spPr bwMode="auto">
            <a:xfrm rot="2700000">
              <a:off x="9952073" y="95692"/>
              <a:ext cx="2484401" cy="2484401"/>
            </a:xfrm>
            <a:custGeom>
              <a:avLst/>
              <a:gdLst>
                <a:gd name="connsiteX0" fmla="*/ 1828800 w 1828800"/>
                <a:gd name="connsiteY0" fmla="*/ 0 h 1828800"/>
                <a:gd name="connsiteX1" fmla="*/ 1828800 w 1828800"/>
                <a:gd name="connsiteY1" fmla="*/ 1828800 h 1828800"/>
                <a:gd name="connsiteX2" fmla="*/ 0 w 1828800"/>
                <a:gd name="connsiteY2" fmla="*/ 0 h 1828800"/>
              </a:gdLst>
              <a:ahLst/>
              <a:cxnLst>
                <a:cxn ang="0">
                  <a:pos x="connsiteX0" y="connsiteY0"/>
                </a:cxn>
                <a:cxn ang="0">
                  <a:pos x="connsiteX1" y="connsiteY1"/>
                </a:cxn>
                <a:cxn ang="0">
                  <a:pos x="connsiteX2" y="connsiteY2"/>
                </a:cxn>
              </a:cxnLst>
              <a:rect l="l" t="t" r="r" b="b"/>
              <a:pathLst>
                <a:path w="1828800" h="1828800">
                  <a:moveTo>
                    <a:pt x="1828800" y="0"/>
                  </a:moveTo>
                  <a:lnTo>
                    <a:pt x="1828800" y="1828800"/>
                  </a:lnTo>
                  <a:lnTo>
                    <a:pt x="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New</a:t>
              </a:r>
              <a: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 in </a:t>
              </a:r>
              <a:b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Windows </a:t>
              </a:r>
              <a:b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November 2015 </a:t>
              </a:r>
              <a:b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Update!</a:t>
              </a:r>
            </a:p>
          </p:txBody>
        </p:sp>
      </p:grpSp>
      <p:sp>
        <p:nvSpPr>
          <p:cNvPr id="24" name="Rectangle 23"/>
          <p:cNvSpPr/>
          <p:nvPr/>
        </p:nvSpPr>
        <p:spPr>
          <a:xfrm>
            <a:off x="577461" y="2403366"/>
            <a:ext cx="3322464" cy="197749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New Brushes (</a:t>
            </a: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NineGrid</a:t>
            </a: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Mask)</a:t>
            </a:r>
          </a:p>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Improved XAML interoperability</a:t>
            </a:r>
          </a:p>
        </p:txBody>
      </p:sp>
      <p:sp>
        <p:nvSpPr>
          <p:cNvPr id="25" name="Rectangle 24"/>
          <p:cNvSpPr/>
          <p:nvPr/>
        </p:nvSpPr>
        <p:spPr>
          <a:xfrm>
            <a:off x="4470189" y="2403367"/>
            <a:ext cx="3386655" cy="6912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Implicit animations</a:t>
            </a:r>
          </a:p>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Connected Animations</a:t>
            </a:r>
          </a:p>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New Input driven animation capabilities</a:t>
            </a:r>
          </a:p>
        </p:txBody>
      </p:sp>
      <p:sp>
        <p:nvSpPr>
          <p:cNvPr id="26" name="Rectangle 25"/>
          <p:cNvSpPr/>
          <p:nvPr/>
        </p:nvSpPr>
        <p:spPr>
          <a:xfrm>
            <a:off x="8818075" y="2403366"/>
            <a:ext cx="2688879" cy="6912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Blur (yea!)</a:t>
            </a:r>
          </a:p>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Drop Shadow</a:t>
            </a:r>
          </a:p>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Apply effects in more contexts</a:t>
            </a:r>
          </a:p>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Image-based and </a:t>
            </a:r>
            <a:b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Scene Lighting</a:t>
            </a:r>
          </a:p>
        </p:txBody>
      </p:sp>
      <p:grpSp>
        <p:nvGrpSpPr>
          <p:cNvPr id="27" name="Group 26"/>
          <p:cNvGrpSpPr/>
          <p:nvPr/>
        </p:nvGrpSpPr>
        <p:grpSpPr>
          <a:xfrm>
            <a:off x="4450588" y="1742301"/>
            <a:ext cx="3211454" cy="369332"/>
            <a:chOff x="4536296" y="1742301"/>
            <a:chExt cx="3211454" cy="369332"/>
          </a:xfrm>
        </p:grpSpPr>
        <p:sp>
          <p:nvSpPr>
            <p:cNvPr id="28" name="Rectangle 27"/>
            <p:cNvSpPr/>
            <p:nvPr/>
          </p:nvSpPr>
          <p:spPr>
            <a:xfrm>
              <a:off x="5393772" y="1742301"/>
              <a:ext cx="235397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Animation system</a:t>
              </a:r>
            </a:p>
          </p:txBody>
        </p:sp>
        <p:grpSp>
          <p:nvGrpSpPr>
            <p:cNvPr id="29" name="Group 4"/>
            <p:cNvGrpSpPr>
              <a:grpSpLocks noChangeAspect="1"/>
            </p:cNvGrpSpPr>
            <p:nvPr/>
          </p:nvGrpSpPr>
          <p:grpSpPr bwMode="auto">
            <a:xfrm>
              <a:off x="4536296" y="1796960"/>
              <a:ext cx="714262" cy="289129"/>
              <a:chOff x="3207" y="1227"/>
              <a:chExt cx="751" cy="304"/>
            </a:xfrm>
          </p:grpSpPr>
          <p:sp>
            <p:nvSpPr>
              <p:cNvPr id="30" name="Freeform 5"/>
              <p:cNvSpPr>
                <a:spLocks/>
              </p:cNvSpPr>
              <p:nvPr/>
            </p:nvSpPr>
            <p:spPr bwMode="auto">
              <a:xfrm>
                <a:off x="3507" y="1227"/>
                <a:ext cx="184"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6"/>
              <p:cNvSpPr>
                <a:spLocks/>
              </p:cNvSpPr>
              <p:nvPr/>
            </p:nvSpPr>
            <p:spPr bwMode="auto">
              <a:xfrm>
                <a:off x="3357" y="1227"/>
                <a:ext cx="184"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7"/>
              <p:cNvSpPr>
                <a:spLocks/>
              </p:cNvSpPr>
              <p:nvPr/>
            </p:nvSpPr>
            <p:spPr bwMode="auto">
              <a:xfrm>
                <a:off x="3207" y="1227"/>
                <a:ext cx="183"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20000"/>
                    <a:lumOff val="8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Oval 8"/>
              <p:cNvSpPr>
                <a:spLocks noChangeArrowheads="1"/>
              </p:cNvSpPr>
              <p:nvPr/>
            </p:nvSpPr>
            <p:spPr bwMode="auto">
              <a:xfrm>
                <a:off x="3657" y="1227"/>
                <a:ext cx="301" cy="304"/>
              </a:xfrm>
              <a:prstGeom prst="ellipse">
                <a:avLst/>
              </a:prstGeom>
              <a:noFill/>
              <a:ln w="158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4" name="Group 33"/>
          <p:cNvGrpSpPr/>
          <p:nvPr/>
        </p:nvGrpSpPr>
        <p:grpSpPr>
          <a:xfrm>
            <a:off x="8818075" y="1649983"/>
            <a:ext cx="2412352" cy="553965"/>
            <a:chOff x="8818075" y="1649983"/>
            <a:chExt cx="2412352" cy="553965"/>
          </a:xfrm>
        </p:grpSpPr>
        <p:sp>
          <p:nvSpPr>
            <p:cNvPr id="35" name="Rectangle 34"/>
            <p:cNvSpPr/>
            <p:nvPr/>
          </p:nvSpPr>
          <p:spPr>
            <a:xfrm>
              <a:off x="9378190" y="1742302"/>
              <a:ext cx="185223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Effects system</a:t>
              </a:r>
            </a:p>
          </p:txBody>
        </p:sp>
        <p:grpSp>
          <p:nvGrpSpPr>
            <p:cNvPr id="36" name="Group 35"/>
            <p:cNvGrpSpPr/>
            <p:nvPr/>
          </p:nvGrpSpPr>
          <p:grpSpPr>
            <a:xfrm>
              <a:off x="8818075" y="1649983"/>
              <a:ext cx="413502" cy="553965"/>
              <a:chOff x="8818075" y="2484400"/>
              <a:chExt cx="413502" cy="553965"/>
            </a:xfrm>
            <a:noFill/>
          </p:grpSpPr>
          <p:sp>
            <p:nvSpPr>
              <p:cNvPr id="37" name="5-Point Star 36"/>
              <p:cNvSpPr/>
              <p:nvPr/>
            </p:nvSpPr>
            <p:spPr bwMode="auto">
              <a:xfrm>
                <a:off x="8818075" y="2661719"/>
                <a:ext cx="143782" cy="143782"/>
              </a:xfrm>
              <a:prstGeom prst="star5">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5-Point Star 37"/>
              <p:cNvSpPr/>
              <p:nvPr/>
            </p:nvSpPr>
            <p:spPr bwMode="auto">
              <a:xfrm>
                <a:off x="8943230" y="2484400"/>
                <a:ext cx="288347" cy="288347"/>
              </a:xfrm>
              <a:prstGeom prst="star5">
                <a:avLst/>
              </a:prstGeom>
              <a:grp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5-Point Star 38"/>
              <p:cNvSpPr/>
              <p:nvPr/>
            </p:nvSpPr>
            <p:spPr bwMode="auto">
              <a:xfrm>
                <a:off x="8907018" y="2800342"/>
                <a:ext cx="238023" cy="238023"/>
              </a:xfrm>
              <a:prstGeom prst="star5">
                <a:avLst/>
              </a:prstGeom>
              <a:grp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0" name="Group 39"/>
          <p:cNvGrpSpPr/>
          <p:nvPr/>
        </p:nvGrpSpPr>
        <p:grpSpPr>
          <a:xfrm>
            <a:off x="577461" y="1742300"/>
            <a:ext cx="2602464" cy="391566"/>
            <a:chOff x="577461" y="1742300"/>
            <a:chExt cx="2602464" cy="391566"/>
          </a:xfrm>
        </p:grpSpPr>
        <p:sp>
          <p:nvSpPr>
            <p:cNvPr id="41" name="Rectangle 40"/>
            <p:cNvSpPr/>
            <p:nvPr/>
          </p:nvSpPr>
          <p:spPr>
            <a:xfrm>
              <a:off x="1135327" y="1742300"/>
              <a:ext cx="204459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Content Visuals</a:t>
              </a:r>
            </a:p>
          </p:txBody>
        </p:sp>
        <p:grpSp>
          <p:nvGrpSpPr>
            <p:cNvPr id="42" name="Group 11"/>
            <p:cNvGrpSpPr>
              <a:grpSpLocks noChangeAspect="1"/>
            </p:cNvGrpSpPr>
            <p:nvPr/>
          </p:nvGrpSpPr>
          <p:grpSpPr bwMode="auto">
            <a:xfrm>
              <a:off x="577461" y="1749181"/>
              <a:ext cx="384685" cy="384685"/>
              <a:chOff x="3490" y="1776"/>
              <a:chExt cx="849" cy="849"/>
            </a:xfrm>
          </p:grpSpPr>
          <p:sp>
            <p:nvSpPr>
              <p:cNvPr id="43" name="Line 13"/>
              <p:cNvSpPr>
                <a:spLocks noChangeShapeType="1"/>
              </p:cNvSpPr>
              <p:nvPr/>
            </p:nvSpPr>
            <p:spPr bwMode="auto">
              <a:xfrm>
                <a:off x="3490" y="1776"/>
                <a:ext cx="839" cy="839"/>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Line 14"/>
              <p:cNvSpPr>
                <a:spLocks noChangeShapeType="1"/>
              </p:cNvSpPr>
              <p:nvPr/>
            </p:nvSpPr>
            <p:spPr bwMode="auto">
              <a:xfrm flipH="1">
                <a:off x="3490" y="1776"/>
                <a:ext cx="839" cy="839"/>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Rectangle 12"/>
              <p:cNvSpPr>
                <a:spLocks noChangeArrowheads="1"/>
              </p:cNvSpPr>
              <p:nvPr/>
            </p:nvSpPr>
            <p:spPr bwMode="auto">
              <a:xfrm>
                <a:off x="3490" y="1776"/>
                <a:ext cx="849" cy="849"/>
              </a:xfrm>
              <a:prstGeom prst="rect">
                <a:avLst/>
              </a:pr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46" name="Straight Connector 45"/>
          <p:cNvCxnSpPr/>
          <p:nvPr/>
        </p:nvCxnSpPr>
        <p:spPr>
          <a:xfrm>
            <a:off x="3989388" y="1649983"/>
            <a:ext cx="0" cy="4754880"/>
          </a:xfrm>
          <a:prstGeom prst="line">
            <a:avLst/>
          </a:prstGeom>
          <a:ln>
            <a:solidFill>
              <a:srgbClr val="73737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205002" y="1649983"/>
            <a:ext cx="0" cy="4754880"/>
          </a:xfrm>
          <a:prstGeom prst="line">
            <a:avLst/>
          </a:prstGeom>
          <a:ln>
            <a:solidFill>
              <a:srgbClr val="73737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Visual Layer API – the ingredients</a:t>
            </a:r>
          </a:p>
        </p:txBody>
      </p:sp>
    </p:spTree>
    <p:extLst>
      <p:ext uri="{BB962C8B-B14F-4D97-AF65-F5344CB8AC3E}">
        <p14:creationId xmlns:p14="http://schemas.microsoft.com/office/powerpoint/2010/main" val="2134310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6" fill="hold" nodeType="afterEffect">
                                  <p:stCondLst>
                                    <p:cond delay="0"/>
                                  </p:stCondLst>
                                  <p:childTnLst>
                                    <p:animEffect transition="out" filter="barn(inHorizontal)">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1250" tmFilter="0, 0; .2, .5; .8, .5; 1, 0"/>
                                        <p:tgtEl>
                                          <p:spTgt spid="67"/>
                                        </p:tgtEl>
                                      </p:cBhvr>
                                    </p:animEffect>
                                    <p:animScale>
                                      <p:cBhvr>
                                        <p:cTn id="11" dur="625" autoRev="1" fill="hold"/>
                                        <p:tgtEl>
                                          <p:spTgt spid="6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up)">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896" b="1" dirty="0">
                <a:solidFill>
                  <a:schemeClr val="bg1"/>
                </a:solidFill>
                <a:latin typeface="+mn-lt"/>
              </a:rPr>
              <a:t>Recipe: </a:t>
            </a:r>
            <a:r>
              <a:rPr lang="en-US" sz="4896" dirty="0"/>
              <a:t>ListView item stagger</a:t>
            </a:r>
          </a:p>
        </p:txBody>
      </p:sp>
      <p:graphicFrame>
        <p:nvGraphicFramePr>
          <p:cNvPr id="4" name="Table 3"/>
          <p:cNvGraphicFramePr>
            <a:graphicFrameLocks noGrp="1"/>
          </p:cNvGraphicFramePr>
          <p:nvPr>
            <p:extLst/>
          </p:nvPr>
        </p:nvGraphicFramePr>
        <p:xfrm>
          <a:off x="3969921" y="1088063"/>
          <a:ext cx="7925152" cy="2292327"/>
        </p:xfrm>
        <a:graphic>
          <a:graphicData uri="http://schemas.openxmlformats.org/drawingml/2006/table">
            <a:tbl>
              <a:tblPr firstRow="1" bandRow="1">
                <a:tableStyleId>{69012ECD-51FC-41F1-AA8D-1B2483CD663E}</a:tableStyleId>
              </a:tblPr>
              <a:tblGrid>
                <a:gridCol w="3087878">
                  <a:extLst>
                    <a:ext uri="{9D8B030D-6E8A-4147-A177-3AD203B41FA5}">
                      <a16:colId xmlns:a16="http://schemas.microsoft.com/office/drawing/2014/main" val="605368765"/>
                    </a:ext>
                  </a:extLst>
                </a:gridCol>
                <a:gridCol w="4837274">
                  <a:extLst>
                    <a:ext uri="{9D8B030D-6E8A-4147-A177-3AD203B41FA5}">
                      <a16:colId xmlns:a16="http://schemas.microsoft.com/office/drawing/2014/main" val="1406610450"/>
                    </a:ext>
                  </a:extLst>
                </a:gridCol>
              </a:tblGrid>
              <a:tr h="764109">
                <a:tc>
                  <a:txBody>
                    <a:bodyPr/>
                    <a:lstStyle/>
                    <a:p>
                      <a:r>
                        <a:rPr lang="en-US" sz="2400" b="0" dirty="0"/>
                        <a:t>Ingredients</a:t>
                      </a:r>
                    </a:p>
                  </a:txBody>
                  <a:tcPr marL="124347" marR="124347" marT="62174" marB="62174">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r>
                        <a:rPr lang="en-US" sz="2400" b="0" dirty="0"/>
                        <a:t>How used</a:t>
                      </a:r>
                    </a:p>
                  </a:txBody>
                  <a:tcPr marL="124347" marR="124347" marT="62174" marB="62174">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280585561"/>
                  </a:ext>
                </a:extLst>
              </a:tr>
              <a:tr h="764109">
                <a:tc>
                  <a:txBody>
                    <a:bodyPr/>
                    <a:lstStyle/>
                    <a:p>
                      <a:r>
                        <a:rPr lang="en-US" sz="1600" b="1">
                          <a:solidFill>
                            <a:srgbClr val="FFFFFF"/>
                          </a:solidFill>
                        </a:rPr>
                        <a:t>ListView</a:t>
                      </a:r>
                      <a:endParaRPr lang="en-US" sz="1600" b="1" dirty="0">
                        <a:solidFill>
                          <a:srgbClr val="FFFFFF"/>
                        </a:solidFill>
                      </a:endParaRPr>
                    </a:p>
                  </a:txBody>
                  <a:tcPr marL="124347" marR="124347" marT="62174" marB="62174">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US" sz="1600" dirty="0">
                          <a:solidFill>
                            <a:srgbClr val="FFFFFF"/>
                          </a:solidFill>
                        </a:rPr>
                        <a:t>Integrate into ListView</a:t>
                      </a:r>
                      <a:r>
                        <a:rPr lang="en-US" sz="1600" baseline="0" dirty="0">
                          <a:solidFill>
                            <a:srgbClr val="FFFFFF"/>
                          </a:solidFill>
                        </a:rPr>
                        <a:t> render pipeline to get access to timing and individual data template parts </a:t>
                      </a:r>
                      <a:endParaRPr lang="en-US" sz="1600" dirty="0">
                        <a:solidFill>
                          <a:srgbClr val="FFFFFF"/>
                        </a:solidFill>
                      </a:endParaRPr>
                    </a:p>
                  </a:txBody>
                  <a:tcPr marL="124347" marR="124347" marT="62174" marB="62174">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93169232"/>
                  </a:ext>
                </a:extLst>
              </a:tr>
              <a:tr h="764109">
                <a:tc>
                  <a:txBody>
                    <a:bodyPr/>
                    <a:lstStyle/>
                    <a:p>
                      <a:r>
                        <a:rPr lang="en-US" sz="1600" b="1" dirty="0" err="1">
                          <a:solidFill>
                            <a:srgbClr val="FFFFFF"/>
                          </a:solidFill>
                        </a:rPr>
                        <a:t>KeyframeAnimation</a:t>
                      </a:r>
                      <a:endParaRPr lang="en-US" sz="1600" b="1" dirty="0">
                        <a:solidFill>
                          <a:srgbClr val="FFFFFF"/>
                        </a:solidFill>
                      </a:endParaRPr>
                    </a:p>
                  </a:txBody>
                  <a:tcPr marL="124347" marR="124347" marT="62174" marB="62174">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US" sz="1600" dirty="0">
                          <a:solidFill>
                            <a:srgbClr val="FFFFFF"/>
                          </a:solidFill>
                        </a:rPr>
                        <a:t>Animate the offset, scale and opacity of the Visual</a:t>
                      </a:r>
                    </a:p>
                  </a:txBody>
                  <a:tcPr marL="124347" marR="124347" marT="62174" marB="62174">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81878291"/>
                  </a:ext>
                </a:extLst>
              </a:tr>
            </a:tbl>
          </a:graphicData>
        </a:graphic>
      </p:graphicFrame>
      <p:pic>
        <p:nvPicPr>
          <p:cNvPr id="5" name="StaggeringDemo 3_9_2016 10_16_50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132" y="1088063"/>
            <a:ext cx="3573482" cy="4466599"/>
          </a:xfrm>
          <a:prstGeom prst="rect">
            <a:avLst/>
          </a:prstGeom>
        </p:spPr>
      </p:pic>
      <p:sp>
        <p:nvSpPr>
          <p:cNvPr id="6" name="TextBox 5"/>
          <p:cNvSpPr txBox="1"/>
          <p:nvPr/>
        </p:nvSpPr>
        <p:spPr>
          <a:xfrm>
            <a:off x="3949615" y="3425862"/>
            <a:ext cx="7483825" cy="250947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//conceptual steps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Leverage </a:t>
            </a:r>
            <a:r>
              <a:rPr kumimoji="0" lang="en-US" sz="142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ContainerContentChaining</a:t>
            </a: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(CCC) to get to the render pipeline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the </a:t>
            </a:r>
            <a:r>
              <a:rPr kumimoji="0" lang="en-US" sz="142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ElementCompositionPreview</a:t>
            </a: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for the elements to animate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Create the </a:t>
            </a:r>
            <a:r>
              <a:rPr kumimoji="0" lang="en-US" sz="142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keyframe</a:t>
            </a: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animations and expressions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Start the animations on each item's Visual</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cxnSp>
        <p:nvCxnSpPr>
          <p:cNvPr id="7" name="Straight Connector 6"/>
          <p:cNvCxnSpPr/>
          <p:nvPr/>
        </p:nvCxnSpPr>
        <p:spPr>
          <a:xfrm>
            <a:off x="6599237" y="1088063"/>
            <a:ext cx="0" cy="2194560"/>
          </a:xfrm>
          <a:prstGeom prst="line">
            <a:avLst/>
          </a:prstGeom>
          <a:ln>
            <a:solidFill>
              <a:srgbClr val="D2D2D2">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29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3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896" b="1" dirty="0">
                <a:solidFill>
                  <a:schemeClr val="bg1"/>
                </a:solidFill>
                <a:latin typeface="+mn-lt"/>
              </a:rPr>
              <a:t>Recipe: </a:t>
            </a:r>
            <a:r>
              <a:rPr lang="en-US" sz="4896" dirty="0"/>
              <a:t>Pull to refresh</a:t>
            </a:r>
          </a:p>
        </p:txBody>
      </p:sp>
      <p:graphicFrame>
        <p:nvGraphicFramePr>
          <p:cNvPr id="4" name="Table 3"/>
          <p:cNvGraphicFramePr>
            <a:graphicFrameLocks noGrp="1"/>
          </p:cNvGraphicFramePr>
          <p:nvPr>
            <p:extLst/>
          </p:nvPr>
        </p:nvGraphicFramePr>
        <p:xfrm>
          <a:off x="3969921" y="1088063"/>
          <a:ext cx="7925152" cy="2384086"/>
        </p:xfrm>
        <a:graphic>
          <a:graphicData uri="http://schemas.openxmlformats.org/drawingml/2006/table">
            <a:tbl>
              <a:tblPr firstRow="1" bandRow="1">
                <a:tableStyleId>{69012ECD-51FC-41F1-AA8D-1B2483CD663E}</a:tableStyleId>
              </a:tblPr>
              <a:tblGrid>
                <a:gridCol w="3087878">
                  <a:extLst>
                    <a:ext uri="{9D8B030D-6E8A-4147-A177-3AD203B41FA5}">
                      <a16:colId xmlns:a16="http://schemas.microsoft.com/office/drawing/2014/main" val="605368765"/>
                    </a:ext>
                  </a:extLst>
                </a:gridCol>
                <a:gridCol w="4837274">
                  <a:extLst>
                    <a:ext uri="{9D8B030D-6E8A-4147-A177-3AD203B41FA5}">
                      <a16:colId xmlns:a16="http://schemas.microsoft.com/office/drawing/2014/main" val="1406610450"/>
                    </a:ext>
                  </a:extLst>
                </a:gridCol>
              </a:tblGrid>
              <a:tr h="764109">
                <a:tc>
                  <a:txBody>
                    <a:bodyPr/>
                    <a:lstStyle/>
                    <a:p>
                      <a:r>
                        <a:rPr lang="en-US" sz="2400" b="0" dirty="0"/>
                        <a:t>Ingredients</a:t>
                      </a:r>
                    </a:p>
                  </a:txBody>
                  <a:tcPr marL="124347" marR="124347" marT="62174" marB="62174">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r>
                        <a:rPr lang="en-US" sz="2400" b="0" dirty="0"/>
                        <a:t>How used</a:t>
                      </a:r>
                    </a:p>
                  </a:txBody>
                  <a:tcPr marL="124347" marR="124347" marT="62174" marB="62174">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280585561"/>
                  </a:ext>
                </a:extLst>
              </a:tr>
              <a:tr h="764109">
                <a:tc>
                  <a:txBody>
                    <a:bodyPr/>
                    <a:lstStyle/>
                    <a:p>
                      <a:r>
                        <a:rPr lang="en-US" sz="1600" b="1" dirty="0" err="1">
                          <a:solidFill>
                            <a:srgbClr val="FFFFFF"/>
                          </a:solidFill>
                        </a:rPr>
                        <a:t>ScrollViewerManipulation</a:t>
                      </a:r>
                      <a:endParaRPr lang="en-US" sz="1600" b="1" dirty="0">
                        <a:solidFill>
                          <a:srgbClr val="FFFFFF"/>
                        </a:solidFill>
                      </a:endParaRPr>
                    </a:p>
                  </a:txBody>
                  <a:tcPr marL="124347" marR="124347" marT="62174" marB="62174">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US" sz="1600" dirty="0">
                          <a:solidFill>
                            <a:srgbClr val="FFFFFF"/>
                          </a:solidFill>
                        </a:rPr>
                        <a:t>Pair</a:t>
                      </a:r>
                      <a:r>
                        <a:rPr lang="en-US" sz="1600" baseline="0" dirty="0">
                          <a:solidFill>
                            <a:srgbClr val="FFFFFF"/>
                          </a:solidFill>
                        </a:rPr>
                        <a:t> the compositor's understanding of </a:t>
                      </a:r>
                      <a:r>
                        <a:rPr lang="en-US" sz="1600" baseline="0" dirty="0" err="1">
                          <a:solidFill>
                            <a:srgbClr val="FFFFFF"/>
                          </a:solidFill>
                        </a:rPr>
                        <a:t>ScrollViewer</a:t>
                      </a:r>
                      <a:r>
                        <a:rPr lang="en-US" sz="1600" baseline="0" dirty="0">
                          <a:solidFill>
                            <a:srgbClr val="FFFFFF"/>
                          </a:solidFill>
                        </a:rPr>
                        <a:t> properties for input-driven input into expression animations</a:t>
                      </a:r>
                      <a:endParaRPr lang="en-US" sz="1600" dirty="0">
                        <a:solidFill>
                          <a:srgbClr val="FFFFFF"/>
                        </a:solidFill>
                      </a:endParaRPr>
                    </a:p>
                  </a:txBody>
                  <a:tcPr marL="124347" marR="124347" marT="62174" marB="62174">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93169232"/>
                  </a:ext>
                </a:extLst>
              </a:tr>
              <a:tr h="764109">
                <a:tc>
                  <a:txBody>
                    <a:bodyPr/>
                    <a:lstStyle/>
                    <a:p>
                      <a:r>
                        <a:rPr lang="en-US" sz="1600" b="1" dirty="0" err="1">
                          <a:solidFill>
                            <a:srgbClr val="FFFFFF"/>
                          </a:solidFill>
                        </a:rPr>
                        <a:t>ExpressionAnimation</a:t>
                      </a:r>
                      <a:endParaRPr lang="en-US" sz="1600" b="1" dirty="0">
                        <a:solidFill>
                          <a:srgbClr val="FFFFFF"/>
                        </a:solidFill>
                      </a:endParaRPr>
                    </a:p>
                  </a:txBody>
                  <a:tcPr marL="124347" marR="124347" marT="62174" marB="62174">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US" sz="1600" dirty="0">
                          <a:solidFill>
                            <a:srgbClr val="FFFFFF"/>
                          </a:solidFill>
                        </a:rPr>
                        <a:t>Define functions for animations that change based on parameters and clamping, etc.</a:t>
                      </a:r>
                    </a:p>
                  </a:txBody>
                  <a:tcPr marL="124347" marR="124347" marT="62174" marB="62174">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81878291"/>
                  </a:ext>
                </a:extLst>
              </a:tr>
            </a:tbl>
          </a:graphicData>
        </a:graphic>
      </p:graphicFrame>
      <p:pic>
        <p:nvPicPr>
          <p:cNvPr id="2" name="PullToRefreshSample 3_9_2016 6_39_34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187" y="1099175"/>
            <a:ext cx="3170850" cy="4864473"/>
          </a:xfrm>
          <a:prstGeom prst="rect">
            <a:avLst/>
          </a:prstGeom>
        </p:spPr>
      </p:pic>
      <p:sp>
        <p:nvSpPr>
          <p:cNvPr id="6" name="TextBox 5"/>
          <p:cNvSpPr txBox="1"/>
          <p:nvPr/>
        </p:nvSpPr>
        <p:spPr>
          <a:xfrm>
            <a:off x="3949615" y="3425862"/>
            <a:ext cx="7483825" cy="206999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//conceptual steps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the </a:t>
            </a:r>
            <a:r>
              <a:rPr kumimoji="0" lang="en-US" sz="142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ScrollViewerManipulationPropertySet</a:t>
            </a: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428"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from Compositor</a:t>
            </a: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Handle Manipulation and Rendering event pipeline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Create </a:t>
            </a:r>
            <a:r>
              <a:rPr kumimoji="0" lang="en-US" sz="142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keyframe</a:t>
            </a: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and expression animations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Start animations on Visuals</a:t>
            </a:r>
          </a:p>
        </p:txBody>
      </p:sp>
      <p:cxnSp>
        <p:nvCxnSpPr>
          <p:cNvPr id="7" name="Straight Connector 6"/>
          <p:cNvCxnSpPr/>
          <p:nvPr/>
        </p:nvCxnSpPr>
        <p:spPr>
          <a:xfrm>
            <a:off x="6602065" y="1135062"/>
            <a:ext cx="0" cy="2194560"/>
          </a:xfrm>
          <a:prstGeom prst="line">
            <a:avLst/>
          </a:prstGeom>
          <a:ln>
            <a:solidFill>
              <a:srgbClr val="D2D2D2">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3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1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025" y="71396"/>
            <a:ext cx="11590048" cy="928142"/>
          </a:xfrm>
        </p:spPr>
        <p:txBody>
          <a:bodyPr>
            <a:noAutofit/>
          </a:bodyPr>
          <a:lstStyle/>
          <a:p>
            <a:r>
              <a:rPr lang="en-US" sz="4896" b="1" dirty="0">
                <a:solidFill>
                  <a:schemeClr val="bg1"/>
                </a:solidFill>
                <a:latin typeface="+mn-lt"/>
              </a:rPr>
              <a:t>Recipe: </a:t>
            </a:r>
            <a:r>
              <a:rPr lang="en-US" sz="4896" dirty="0"/>
              <a:t>Retaining context across transitions</a:t>
            </a:r>
          </a:p>
        </p:txBody>
      </p:sp>
      <p:sp>
        <p:nvSpPr>
          <p:cNvPr id="10" name="TextBox 9"/>
          <p:cNvSpPr txBox="1"/>
          <p:nvPr/>
        </p:nvSpPr>
        <p:spPr>
          <a:xfrm>
            <a:off x="3949615" y="3425862"/>
            <a:ext cx="7483825" cy="228972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//conceptual steps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Light up this feature – use </a:t>
            </a:r>
            <a:r>
              <a:rPr kumimoji="0" lang="en-US" sz="142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ApiInformation</a:t>
            </a: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checking</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the </a:t>
            </a:r>
            <a:r>
              <a:rPr kumimoji="0" lang="en-US" sz="142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ConnectedAnimationService</a:t>
            </a: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for the current application view</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Source – prepare the element for animation and associate a key</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Destination – get the </a:t>
            </a:r>
            <a:r>
              <a:rPr kumimoji="0" lang="en-US" sz="142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key'd</a:t>
            </a: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animation and try and start it on a destination element</a:t>
            </a:r>
          </a:p>
        </p:txBody>
      </p:sp>
      <p:graphicFrame>
        <p:nvGraphicFramePr>
          <p:cNvPr id="4" name="Table 3"/>
          <p:cNvGraphicFramePr>
            <a:graphicFrameLocks noGrp="1"/>
          </p:cNvGraphicFramePr>
          <p:nvPr>
            <p:extLst/>
          </p:nvPr>
        </p:nvGraphicFramePr>
        <p:xfrm>
          <a:off x="3969921" y="1088063"/>
          <a:ext cx="7925152" cy="2343403"/>
        </p:xfrm>
        <a:graphic>
          <a:graphicData uri="http://schemas.openxmlformats.org/drawingml/2006/table">
            <a:tbl>
              <a:tblPr firstRow="1" bandRow="1">
                <a:tableStyleId>{69012ECD-51FC-41F1-AA8D-1B2483CD663E}</a:tableStyleId>
              </a:tblPr>
              <a:tblGrid>
                <a:gridCol w="3087878">
                  <a:extLst>
                    <a:ext uri="{9D8B030D-6E8A-4147-A177-3AD203B41FA5}">
                      <a16:colId xmlns:a16="http://schemas.microsoft.com/office/drawing/2014/main" val="605368765"/>
                    </a:ext>
                  </a:extLst>
                </a:gridCol>
                <a:gridCol w="4837274">
                  <a:extLst>
                    <a:ext uri="{9D8B030D-6E8A-4147-A177-3AD203B41FA5}">
                      <a16:colId xmlns:a16="http://schemas.microsoft.com/office/drawing/2014/main" val="1406610450"/>
                    </a:ext>
                  </a:extLst>
                </a:gridCol>
              </a:tblGrid>
              <a:tr h="631667">
                <a:tc>
                  <a:txBody>
                    <a:bodyPr/>
                    <a:lstStyle/>
                    <a:p>
                      <a:r>
                        <a:rPr lang="en-US" sz="2400" b="0" dirty="0"/>
                        <a:t>Ingredients</a:t>
                      </a:r>
                    </a:p>
                  </a:txBody>
                  <a:tcPr marL="124347" marR="124347" marT="62174" marB="62174">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r>
                        <a:rPr lang="en-US" sz="2400" b="0" dirty="0"/>
                        <a:t>How used</a:t>
                      </a:r>
                    </a:p>
                  </a:txBody>
                  <a:tcPr marL="124347" marR="124347" marT="62174" marB="62174">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280585561"/>
                  </a:ext>
                </a:extLst>
              </a:tr>
              <a:tr h="808256">
                <a:tc>
                  <a:txBody>
                    <a:bodyPr/>
                    <a:lstStyle/>
                    <a:p>
                      <a:r>
                        <a:rPr lang="en-US" sz="1600" b="1">
                          <a:solidFill>
                            <a:srgbClr val="FFFFFF"/>
                          </a:solidFill>
                        </a:rPr>
                        <a:t>Connected Animation</a:t>
                      </a:r>
                      <a:endParaRPr lang="en-US" sz="1600" b="1" dirty="0">
                        <a:solidFill>
                          <a:srgbClr val="FFFFFF"/>
                        </a:solidFill>
                      </a:endParaRPr>
                    </a:p>
                  </a:txBody>
                  <a:tcPr marL="124347" marR="124347" marT="62174" marB="62174">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US" sz="1600" dirty="0">
                          <a:solidFill>
                            <a:srgbClr val="FFFFFF"/>
                          </a:solidFill>
                        </a:rPr>
                        <a:t>The tile’s</a:t>
                      </a:r>
                      <a:r>
                        <a:rPr lang="en-US" sz="1600" baseline="0" dirty="0">
                          <a:solidFill>
                            <a:srgbClr val="FFFFFF"/>
                          </a:solidFill>
                        </a:rPr>
                        <a:t> background image on Start is maintained across view transitions, and blends into the app’s background.</a:t>
                      </a:r>
                      <a:endParaRPr lang="en-US" sz="1600" dirty="0">
                        <a:solidFill>
                          <a:srgbClr val="FFFFFF"/>
                        </a:solidFill>
                      </a:endParaRPr>
                    </a:p>
                  </a:txBody>
                  <a:tcPr marL="124347" marR="124347" marT="62174" marB="62174">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65094199"/>
                  </a:ext>
                </a:extLst>
              </a:tr>
              <a:tr h="808256">
                <a:tc>
                  <a:txBody>
                    <a:bodyPr/>
                    <a:lstStyle/>
                    <a:p>
                      <a:r>
                        <a:rPr lang="en-US" sz="1600" b="1" dirty="0">
                          <a:solidFill>
                            <a:srgbClr val="FFFFFF"/>
                          </a:solidFill>
                        </a:rPr>
                        <a:t>Shared visual</a:t>
                      </a:r>
                    </a:p>
                  </a:txBody>
                  <a:tcPr marL="124347" marR="124347" marT="62174" marB="62174">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US" sz="1600" dirty="0">
                          <a:solidFill>
                            <a:srgbClr val="FFFFFF"/>
                          </a:solidFill>
                        </a:rPr>
                        <a:t>Content to be maintained across view transitions. In this case, across processes. But simpler, in-app transitions can also</a:t>
                      </a:r>
                      <a:r>
                        <a:rPr lang="en-US" sz="1600" baseline="0" dirty="0">
                          <a:solidFill>
                            <a:srgbClr val="FFFFFF"/>
                          </a:solidFill>
                        </a:rPr>
                        <a:t> have continuity.</a:t>
                      </a:r>
                      <a:endParaRPr lang="en-US" sz="1600" dirty="0">
                        <a:solidFill>
                          <a:srgbClr val="FFFFFF"/>
                        </a:solidFill>
                      </a:endParaRPr>
                    </a:p>
                  </a:txBody>
                  <a:tcPr marL="124347" marR="124347" marT="62174" marB="62174">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693169232"/>
                  </a:ext>
                </a:extLst>
              </a:tr>
            </a:tbl>
          </a:graphicData>
        </a:graphic>
      </p:graphicFrame>
      <p:pic>
        <p:nvPicPr>
          <p:cNvPr id="2" name="ConnectedAnimation Demo 3_20_2016 3_17_07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5025" y="1088063"/>
            <a:ext cx="3360103" cy="5249863"/>
          </a:xfrm>
          <a:prstGeom prst="rect">
            <a:avLst/>
          </a:prstGeom>
        </p:spPr>
      </p:pic>
      <p:cxnSp>
        <p:nvCxnSpPr>
          <p:cNvPr id="6" name="Straight Connector 5"/>
          <p:cNvCxnSpPr/>
          <p:nvPr/>
        </p:nvCxnSpPr>
        <p:spPr>
          <a:xfrm>
            <a:off x="6602065" y="1135062"/>
            <a:ext cx="0" cy="2194560"/>
          </a:xfrm>
          <a:prstGeom prst="line">
            <a:avLst/>
          </a:prstGeom>
          <a:ln>
            <a:solidFill>
              <a:srgbClr val="D2D2D2">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96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6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a:xfrm>
            <a:off x="305025" y="71396"/>
            <a:ext cx="11590048" cy="928142"/>
          </a:xfrm>
        </p:spPr>
        <p:txBody>
          <a:bodyPr>
            <a:noAutofit/>
          </a:bodyPr>
          <a:lstStyle/>
          <a:p>
            <a:pPr algn="l"/>
            <a:r>
              <a:rPr lang="en-US" sz="4896" b="1" dirty="0">
                <a:solidFill>
                  <a:schemeClr val="bg1"/>
                </a:solidFill>
                <a:latin typeface="+mn-lt"/>
              </a:rPr>
              <a:t>Recipe: </a:t>
            </a:r>
            <a:r>
              <a:rPr lang="en-US" sz="4896" dirty="0"/>
              <a:t>Implicit motion and dynamism</a:t>
            </a:r>
          </a:p>
        </p:txBody>
      </p:sp>
      <p:sp>
        <p:nvSpPr>
          <p:cNvPr id="9" name="TextBox 8"/>
          <p:cNvSpPr txBox="1"/>
          <p:nvPr/>
        </p:nvSpPr>
        <p:spPr>
          <a:xfrm>
            <a:off x="3949615" y="3425862"/>
            <a:ext cx="7483825" cy="294894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00B050"/>
                </a:solidFill>
                <a:effectLst/>
                <a:uLnTx/>
                <a:uFillTx/>
                <a:latin typeface="Consolas" panose="020B0609020204030204" pitchFamily="49" charset="0"/>
                <a:ea typeface="+mn-ea"/>
                <a:cs typeface="+mn-cs"/>
              </a:rPr>
              <a:t>//conceptual steps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Light up this feature – use </a:t>
            </a:r>
            <a:r>
              <a:rPr kumimoji="0" lang="en-US" sz="142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ApiInformation</a:t>
            </a: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checking</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the element's Visual</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Create an implicit animation 'map' for the properties we're animating</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For each property add to the map with an animation (</a:t>
            </a:r>
            <a:r>
              <a:rPr kumimoji="0" lang="en-US" sz="142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keyframe</a:t>
            </a: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etc.)</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Set the implicit map to the Visual</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Change that property and the animation kicks in</a:t>
            </a:r>
          </a:p>
        </p:txBody>
      </p:sp>
      <p:graphicFrame>
        <p:nvGraphicFramePr>
          <p:cNvPr id="10" name="Table 9"/>
          <p:cNvGraphicFramePr>
            <a:graphicFrameLocks noGrp="1"/>
          </p:cNvGraphicFramePr>
          <p:nvPr>
            <p:extLst/>
          </p:nvPr>
        </p:nvGraphicFramePr>
        <p:xfrm>
          <a:off x="3969921" y="1088063"/>
          <a:ext cx="7925152" cy="1975215"/>
        </p:xfrm>
        <a:graphic>
          <a:graphicData uri="http://schemas.openxmlformats.org/drawingml/2006/table">
            <a:tbl>
              <a:tblPr firstRow="1" bandRow="1">
                <a:tableStyleId>{69012ECD-51FC-41F1-AA8D-1B2483CD663E}</a:tableStyleId>
              </a:tblPr>
              <a:tblGrid>
                <a:gridCol w="3087878">
                  <a:extLst>
                    <a:ext uri="{9D8B030D-6E8A-4147-A177-3AD203B41FA5}">
                      <a16:colId xmlns:a16="http://schemas.microsoft.com/office/drawing/2014/main" val="605368765"/>
                    </a:ext>
                  </a:extLst>
                </a:gridCol>
                <a:gridCol w="4837274">
                  <a:extLst>
                    <a:ext uri="{9D8B030D-6E8A-4147-A177-3AD203B41FA5}">
                      <a16:colId xmlns:a16="http://schemas.microsoft.com/office/drawing/2014/main" val="1406610450"/>
                    </a:ext>
                  </a:extLst>
                </a:gridCol>
              </a:tblGrid>
              <a:tr h="631667">
                <a:tc>
                  <a:txBody>
                    <a:bodyPr/>
                    <a:lstStyle/>
                    <a:p>
                      <a:r>
                        <a:rPr lang="en-US" sz="2400" b="0" dirty="0"/>
                        <a:t>Ingredients</a:t>
                      </a:r>
                    </a:p>
                  </a:txBody>
                  <a:tcPr marL="124347" marR="124347" marT="62174" marB="62174">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r>
                        <a:rPr lang="en-US" sz="2400" b="0" dirty="0"/>
                        <a:t>How used</a:t>
                      </a:r>
                    </a:p>
                  </a:txBody>
                  <a:tcPr marL="124347" marR="124347" marT="62174" marB="62174">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280585561"/>
                  </a:ext>
                </a:extLst>
              </a:tr>
              <a:tr h="808256">
                <a:tc>
                  <a:txBody>
                    <a:bodyPr/>
                    <a:lstStyle/>
                    <a:p>
                      <a:r>
                        <a:rPr lang="en-US" sz="1600" b="1">
                          <a:solidFill>
                            <a:srgbClr val="FFFFFF"/>
                          </a:solidFill>
                        </a:rPr>
                        <a:t>Implicit Animations</a:t>
                      </a:r>
                      <a:endParaRPr lang="en-US" sz="1600" b="1" dirty="0">
                        <a:solidFill>
                          <a:srgbClr val="FFFFFF"/>
                        </a:solidFill>
                      </a:endParaRPr>
                    </a:p>
                  </a:txBody>
                  <a:tcPr marL="124347" marR="124347" marT="62174" marB="62174">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US" sz="1600" dirty="0">
                          <a:solidFill>
                            <a:srgbClr val="FFFFFF"/>
                          </a:solidFill>
                        </a:rPr>
                        <a:t>Animations are created (</a:t>
                      </a:r>
                      <a:r>
                        <a:rPr lang="en-US" sz="1600" dirty="0" err="1">
                          <a:solidFill>
                            <a:srgbClr val="FFFFFF"/>
                          </a:solidFill>
                        </a:rPr>
                        <a:t>keyframes</a:t>
                      </a:r>
                      <a:r>
                        <a:rPr lang="en-US" sz="1600" dirty="0">
                          <a:solidFill>
                            <a:srgbClr val="FFFFFF"/>
                          </a:solidFill>
                        </a:rPr>
                        <a:t>,</a:t>
                      </a:r>
                      <a:r>
                        <a:rPr lang="en-US" sz="1600" baseline="0" dirty="0">
                          <a:solidFill>
                            <a:srgbClr val="FFFFFF"/>
                          </a:solidFill>
                        </a:rPr>
                        <a:t> expressions, etc.) and set on specific properties of Visuals that are mapped to the corresponding </a:t>
                      </a:r>
                      <a:r>
                        <a:rPr lang="en-US" sz="1600" baseline="0" dirty="0" err="1">
                          <a:solidFill>
                            <a:srgbClr val="FFFFFF"/>
                          </a:solidFill>
                        </a:rPr>
                        <a:t>UIElement</a:t>
                      </a:r>
                      <a:r>
                        <a:rPr lang="en-US" sz="1600" baseline="0" dirty="0">
                          <a:solidFill>
                            <a:srgbClr val="FFFFFF"/>
                          </a:solidFill>
                        </a:rPr>
                        <a:t> properties.  Limited mapping to </a:t>
                      </a:r>
                      <a:r>
                        <a:rPr lang="en-US" sz="1600" baseline="0" dirty="0" err="1">
                          <a:solidFill>
                            <a:srgbClr val="FFFFFF"/>
                          </a:solidFill>
                        </a:rPr>
                        <a:t>UIElement</a:t>
                      </a:r>
                      <a:r>
                        <a:rPr lang="en-US" sz="1600" baseline="0" dirty="0">
                          <a:solidFill>
                            <a:srgbClr val="FFFFFF"/>
                          </a:solidFill>
                        </a:rPr>
                        <a:t> properties today that will expand over time</a:t>
                      </a:r>
                      <a:endParaRPr lang="en-US" sz="1600" dirty="0">
                        <a:solidFill>
                          <a:srgbClr val="FFFFFF"/>
                        </a:solidFill>
                      </a:endParaRPr>
                    </a:p>
                  </a:txBody>
                  <a:tcPr marL="124347" marR="124347" marT="62174" marB="62174">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65094199"/>
                  </a:ext>
                </a:extLst>
              </a:tr>
            </a:tbl>
          </a:graphicData>
        </a:graphic>
      </p:graphicFrame>
      <p:cxnSp>
        <p:nvCxnSpPr>
          <p:cNvPr id="7" name="Straight Connector 6"/>
          <p:cNvCxnSpPr/>
          <p:nvPr/>
        </p:nvCxnSpPr>
        <p:spPr>
          <a:xfrm>
            <a:off x="6602065" y="1058862"/>
            <a:ext cx="0" cy="1516736"/>
          </a:xfrm>
          <a:prstGeom prst="line">
            <a:avLst/>
          </a:prstGeom>
          <a:ln>
            <a:solidFill>
              <a:srgbClr val="D2D2D2">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implic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7037" y="1214590"/>
            <a:ext cx="3334783" cy="2722015"/>
          </a:xfrm>
          <a:prstGeom prst="rect">
            <a:avLst/>
          </a:prstGeom>
        </p:spPr>
      </p:pic>
    </p:spTree>
    <p:extLst>
      <p:ext uri="{BB962C8B-B14F-4D97-AF65-F5344CB8AC3E}">
        <p14:creationId xmlns:p14="http://schemas.microsoft.com/office/powerpoint/2010/main" val="411117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50837" y="3421062"/>
            <a:ext cx="10134598" cy="1958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a:t>Keyframe</a:t>
            </a:r>
            <a:r>
              <a:rPr lang="en-US" dirty="0"/>
              <a:t> Animations</a:t>
            </a:r>
            <a:endParaRPr lang="es-ES" dirty="0"/>
          </a:p>
        </p:txBody>
      </p:sp>
      <p:sp>
        <p:nvSpPr>
          <p:cNvPr id="3" name="Text Placeholder 2"/>
          <p:cNvSpPr>
            <a:spLocks noGrp="1"/>
          </p:cNvSpPr>
          <p:nvPr>
            <p:ph type="body" sz="quarter" idx="10"/>
          </p:nvPr>
        </p:nvSpPr>
        <p:spPr>
          <a:xfrm>
            <a:off x="274638" y="1212850"/>
            <a:ext cx="11887200" cy="4081117"/>
          </a:xfrm>
        </p:spPr>
        <p:txBody>
          <a:bodyPr/>
          <a:lstStyle/>
          <a:p>
            <a:r>
              <a:rPr lang="en-US" sz="3200" dirty="0"/>
              <a:t>Time-based animations</a:t>
            </a:r>
          </a:p>
          <a:p>
            <a:endParaRPr lang="en-US" sz="3200" dirty="0"/>
          </a:p>
          <a:p>
            <a:r>
              <a:rPr lang="en-US" sz="3200" dirty="0"/>
              <a:t>Use one or more key frames to animate a value</a:t>
            </a:r>
          </a:p>
          <a:p>
            <a:endParaRPr lang="en-US" dirty="0"/>
          </a:p>
          <a:p>
            <a:r>
              <a:rPr lang="es-ES" sz="2000" dirty="0" err="1">
                <a:solidFill>
                  <a:srgbClr val="0000FF"/>
                </a:solidFill>
                <a:highlight>
                  <a:srgbClr val="FFFFFF"/>
                </a:highlight>
                <a:latin typeface="Consolas" panose="020B0609020204030204" pitchFamily="49" charset="0"/>
              </a:rPr>
              <a:t>var</a:t>
            </a:r>
            <a:r>
              <a:rPr lang="es-ES" sz="2000" dirty="0">
                <a:solidFill>
                  <a:srgbClr val="000000"/>
                </a:solidFill>
                <a:highlight>
                  <a:srgbClr val="FFFFFF"/>
                </a:highlight>
                <a:latin typeface="Consolas" panose="020B0609020204030204" pitchFamily="49" charset="0"/>
              </a:rPr>
              <a:t> </a:t>
            </a:r>
            <a:r>
              <a:rPr lang="es-ES" sz="2000" dirty="0" err="1">
                <a:solidFill>
                  <a:srgbClr val="000000"/>
                </a:solidFill>
                <a:highlight>
                  <a:srgbClr val="FFFFFF"/>
                </a:highlight>
                <a:latin typeface="Consolas" panose="020B0609020204030204" pitchFamily="49" charset="0"/>
              </a:rPr>
              <a:t>animation</a:t>
            </a:r>
            <a:r>
              <a:rPr lang="es-ES" sz="2000" dirty="0">
                <a:solidFill>
                  <a:srgbClr val="000000"/>
                </a:solidFill>
                <a:highlight>
                  <a:srgbClr val="FFFFFF"/>
                </a:highlight>
                <a:latin typeface="Consolas" panose="020B0609020204030204" pitchFamily="49" charset="0"/>
              </a:rPr>
              <a:t> = _</a:t>
            </a:r>
            <a:r>
              <a:rPr lang="es-ES" sz="2000" dirty="0" err="1">
                <a:solidFill>
                  <a:srgbClr val="000000"/>
                </a:solidFill>
                <a:highlight>
                  <a:srgbClr val="FFFFFF"/>
                </a:highlight>
                <a:latin typeface="Consolas" panose="020B0609020204030204" pitchFamily="49" charset="0"/>
              </a:rPr>
              <a:t>compositor.CreateScalarKeyFrameAnimation</a:t>
            </a:r>
            <a:r>
              <a:rPr lang="es-ES" sz="2000" dirty="0">
                <a:solidFill>
                  <a:srgbClr val="000000"/>
                </a:solidFill>
                <a:highlight>
                  <a:srgbClr val="FFFFFF"/>
                </a:highlight>
                <a:latin typeface="Consolas" panose="020B0609020204030204" pitchFamily="49" charset="0"/>
              </a:rPr>
              <a:t>();</a:t>
            </a:r>
          </a:p>
          <a:p>
            <a:r>
              <a:rPr lang="es-ES" sz="2000" dirty="0" err="1">
                <a:solidFill>
                  <a:srgbClr val="000000"/>
                </a:solidFill>
                <a:highlight>
                  <a:srgbClr val="FFFFFF"/>
                </a:highlight>
                <a:latin typeface="Consolas" panose="020B0609020204030204" pitchFamily="49" charset="0"/>
              </a:rPr>
              <a:t>animation.InsertKeyFrame</a:t>
            </a:r>
            <a:r>
              <a:rPr lang="es-ES" sz="2000" dirty="0">
                <a:solidFill>
                  <a:srgbClr val="000000"/>
                </a:solidFill>
                <a:highlight>
                  <a:srgbClr val="FFFFFF"/>
                </a:highlight>
                <a:latin typeface="Consolas" panose="020B0609020204030204" pitchFamily="49" charset="0"/>
              </a:rPr>
              <a:t>(0.00f, 600);</a:t>
            </a:r>
          </a:p>
          <a:p>
            <a:r>
              <a:rPr lang="es-ES" sz="2000" dirty="0" err="1">
                <a:solidFill>
                  <a:srgbClr val="000000"/>
                </a:solidFill>
                <a:highlight>
                  <a:srgbClr val="FFFFFF"/>
                </a:highlight>
                <a:latin typeface="Consolas" panose="020B0609020204030204" pitchFamily="49" charset="0"/>
              </a:rPr>
              <a:t>animation.InsertKeyFrame</a:t>
            </a:r>
            <a:r>
              <a:rPr lang="es-ES" sz="2000" dirty="0">
                <a:solidFill>
                  <a:srgbClr val="000000"/>
                </a:solidFill>
                <a:highlight>
                  <a:srgbClr val="FFFFFF"/>
                </a:highlight>
                <a:latin typeface="Consolas" panose="020B0609020204030204" pitchFamily="49" charset="0"/>
              </a:rPr>
              <a:t>(1.00f, 0);</a:t>
            </a:r>
          </a:p>
          <a:p>
            <a:r>
              <a:rPr lang="es-ES" sz="2000" dirty="0" err="1">
                <a:solidFill>
                  <a:srgbClr val="000000"/>
                </a:solidFill>
                <a:highlight>
                  <a:srgbClr val="FFFFFF"/>
                </a:highlight>
                <a:latin typeface="Consolas" panose="020B0609020204030204" pitchFamily="49" charset="0"/>
              </a:rPr>
              <a:t>animation.Duration</a:t>
            </a:r>
            <a:r>
              <a:rPr lang="es-ES" sz="2000" dirty="0">
                <a:solidFill>
                  <a:srgbClr val="000000"/>
                </a:solidFill>
                <a:highlight>
                  <a:srgbClr val="FFFFFF"/>
                </a:highlight>
                <a:latin typeface="Consolas" panose="020B0609020204030204" pitchFamily="49" charset="0"/>
              </a:rPr>
              <a:t> = </a:t>
            </a:r>
            <a:r>
              <a:rPr lang="es-ES" sz="2000" dirty="0" err="1">
                <a:solidFill>
                  <a:srgbClr val="2B91AF"/>
                </a:solidFill>
                <a:highlight>
                  <a:srgbClr val="FFFFFF"/>
                </a:highlight>
                <a:latin typeface="Consolas" panose="020B0609020204030204" pitchFamily="49" charset="0"/>
              </a:rPr>
              <a:t>TimeSpan</a:t>
            </a:r>
            <a:r>
              <a:rPr lang="es-ES" sz="2000" dirty="0" err="1">
                <a:solidFill>
                  <a:srgbClr val="000000"/>
                </a:solidFill>
                <a:highlight>
                  <a:srgbClr val="FFFFFF"/>
                </a:highlight>
                <a:latin typeface="Consolas" panose="020B0609020204030204" pitchFamily="49" charset="0"/>
              </a:rPr>
              <a:t>.FromSeconds</a:t>
            </a:r>
            <a:r>
              <a:rPr lang="es-ES" sz="2000" dirty="0">
                <a:solidFill>
                  <a:srgbClr val="000000"/>
                </a:solidFill>
                <a:highlight>
                  <a:srgbClr val="FFFFFF"/>
                </a:highlight>
                <a:latin typeface="Consolas" panose="020B0609020204030204" pitchFamily="49" charset="0"/>
              </a:rPr>
              <a:t>(1);</a:t>
            </a:r>
          </a:p>
          <a:p>
            <a:r>
              <a:rPr lang="es-ES" sz="2000" dirty="0" err="1">
                <a:solidFill>
                  <a:srgbClr val="000000"/>
                </a:solidFill>
                <a:highlight>
                  <a:srgbClr val="FFFFFF"/>
                </a:highlight>
                <a:latin typeface="Consolas" panose="020B0609020204030204" pitchFamily="49" charset="0"/>
              </a:rPr>
              <a:t>animation.DelayTime</a:t>
            </a:r>
            <a:r>
              <a:rPr lang="es-ES" sz="2000" dirty="0">
                <a:solidFill>
                  <a:srgbClr val="000000"/>
                </a:solidFill>
                <a:highlight>
                  <a:srgbClr val="FFFFFF"/>
                </a:highlight>
                <a:latin typeface="Consolas" panose="020B0609020204030204" pitchFamily="49" charset="0"/>
              </a:rPr>
              <a:t> = </a:t>
            </a:r>
            <a:r>
              <a:rPr lang="es-ES" sz="2000" dirty="0" err="1">
                <a:solidFill>
                  <a:srgbClr val="2B91AF"/>
                </a:solidFill>
                <a:highlight>
                  <a:srgbClr val="FFFFFF"/>
                </a:highlight>
                <a:latin typeface="Consolas" panose="020B0609020204030204" pitchFamily="49" charset="0"/>
              </a:rPr>
              <a:t>TimeSpan</a:t>
            </a:r>
            <a:r>
              <a:rPr lang="es-ES" sz="2000" dirty="0" err="1">
                <a:solidFill>
                  <a:srgbClr val="000000"/>
                </a:solidFill>
                <a:highlight>
                  <a:srgbClr val="FFFFFF"/>
                </a:highlight>
                <a:latin typeface="Consolas" panose="020B0609020204030204" pitchFamily="49" charset="0"/>
              </a:rPr>
              <a:t>.FromMilliseconds</a:t>
            </a:r>
            <a:r>
              <a:rPr lang="es-ES" sz="2000" dirty="0">
                <a:solidFill>
                  <a:srgbClr val="000000"/>
                </a:solidFill>
                <a:highlight>
                  <a:srgbClr val="FFFFFF"/>
                </a:highlight>
                <a:latin typeface="Consolas" panose="020B0609020204030204" pitchFamily="49" charset="0"/>
              </a:rPr>
              <a:t>(</a:t>
            </a:r>
            <a:r>
              <a:rPr lang="es-ES" sz="2000" dirty="0" err="1">
                <a:solidFill>
                  <a:srgbClr val="000000"/>
                </a:solidFill>
                <a:highlight>
                  <a:srgbClr val="FFFFFF"/>
                </a:highlight>
                <a:latin typeface="Consolas" panose="020B0609020204030204" pitchFamily="49" charset="0"/>
              </a:rPr>
              <a:t>args.ItemIndex</a:t>
            </a:r>
            <a:r>
              <a:rPr lang="es-ES" sz="2000" dirty="0">
                <a:solidFill>
                  <a:srgbClr val="000000"/>
                </a:solidFill>
                <a:highlight>
                  <a:srgbClr val="FFFFFF"/>
                </a:highlight>
                <a:latin typeface="Consolas" panose="020B0609020204030204" pitchFamily="49" charset="0"/>
              </a:rPr>
              <a:t> * 100);</a:t>
            </a:r>
            <a:endParaRPr lang="es-ES" sz="2000" dirty="0"/>
          </a:p>
        </p:txBody>
      </p:sp>
    </p:spTree>
    <p:extLst>
      <p:ext uri="{BB962C8B-B14F-4D97-AF65-F5344CB8AC3E}">
        <p14:creationId xmlns:p14="http://schemas.microsoft.com/office/powerpoint/2010/main" val="10652234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Expression Animations</a:t>
            </a:r>
            <a:endParaRPr lang="es-ES" dirty="0"/>
          </a:p>
        </p:txBody>
      </p:sp>
      <p:sp>
        <p:nvSpPr>
          <p:cNvPr id="3" name="Text Placeholder 2"/>
          <p:cNvSpPr>
            <a:spLocks noGrp="1"/>
          </p:cNvSpPr>
          <p:nvPr>
            <p:ph type="body" sz="quarter" idx="10"/>
          </p:nvPr>
        </p:nvSpPr>
        <p:spPr>
          <a:xfrm>
            <a:off x="274638" y="1212850"/>
            <a:ext cx="11887200" cy="4838248"/>
          </a:xfrm>
        </p:spPr>
        <p:txBody>
          <a:bodyPr/>
          <a:lstStyle/>
          <a:p>
            <a:r>
              <a:rPr lang="en-US" sz="3200" dirty="0"/>
              <a:t>Use a mathematical expression to specify how the animated value should be calculated for each frame</a:t>
            </a:r>
          </a:p>
          <a:p>
            <a:endParaRPr lang="en-US" sz="3200" dirty="0"/>
          </a:p>
          <a:p>
            <a:r>
              <a:rPr lang="en-US" sz="3200" dirty="0"/>
              <a:t>The expression language itself can reference properties from other composition objects</a:t>
            </a:r>
          </a:p>
          <a:p>
            <a:br>
              <a:rPr lang="en-US" dirty="0"/>
            </a:br>
            <a:r>
              <a:rPr lang="en-US" sz="3200" dirty="0"/>
              <a:t>Unlike </a:t>
            </a:r>
            <a:r>
              <a:rPr lang="en-US" sz="3200" dirty="0" err="1"/>
              <a:t>KeyFrame</a:t>
            </a:r>
            <a:r>
              <a:rPr lang="en-US" sz="3200" dirty="0"/>
              <a:t> Animations, Expressions are not time-based and are processed each frame</a:t>
            </a:r>
          </a:p>
          <a:p>
            <a:endParaRPr lang="es-ES" dirty="0"/>
          </a:p>
        </p:txBody>
      </p:sp>
    </p:spTree>
    <p:extLst>
      <p:ext uri="{BB962C8B-B14F-4D97-AF65-F5344CB8AC3E}">
        <p14:creationId xmlns:p14="http://schemas.microsoft.com/office/powerpoint/2010/main" val="15732421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78553" y="1516062"/>
            <a:ext cx="11737164" cy="22161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Expression Animations</a:t>
            </a:r>
            <a:endParaRPr lang="es-ES" dirty="0"/>
          </a:p>
        </p:txBody>
      </p:sp>
      <p:sp>
        <p:nvSpPr>
          <p:cNvPr id="3" name="Text Placeholder 2"/>
          <p:cNvSpPr>
            <a:spLocks noGrp="1"/>
          </p:cNvSpPr>
          <p:nvPr>
            <p:ph type="body" sz="quarter" idx="10"/>
          </p:nvPr>
        </p:nvSpPr>
        <p:spPr>
          <a:xfrm>
            <a:off x="274638" y="1212850"/>
            <a:ext cx="11887200" cy="2431435"/>
          </a:xfrm>
        </p:spPr>
        <p:txBody>
          <a:bodyPr/>
          <a:lstStyle/>
          <a:p>
            <a:endParaRPr lang="es-ES" sz="2000" dirty="0">
              <a:solidFill>
                <a:srgbClr val="0000FF"/>
              </a:solidFill>
              <a:highlight>
                <a:srgbClr val="FFFFFF"/>
              </a:highlight>
              <a:latin typeface="Consolas" panose="020B0609020204030204" pitchFamily="49" charset="0"/>
            </a:endParaRPr>
          </a:p>
          <a:p>
            <a:r>
              <a:rPr lang="es-ES" sz="2000" dirty="0" err="1">
                <a:solidFill>
                  <a:srgbClr val="0000FF"/>
                </a:solidFill>
                <a:highlight>
                  <a:srgbClr val="FFFFFF"/>
                </a:highlight>
                <a:latin typeface="Consolas" panose="020B0609020204030204" pitchFamily="49" charset="0"/>
              </a:rPr>
              <a:t>var</a:t>
            </a:r>
            <a:r>
              <a:rPr lang="es-ES" sz="2000" dirty="0">
                <a:solidFill>
                  <a:srgbClr val="000000"/>
                </a:solidFill>
                <a:highlight>
                  <a:srgbClr val="FFFFFF"/>
                </a:highlight>
                <a:latin typeface="Consolas" panose="020B0609020204030204" pitchFamily="49" charset="0"/>
              </a:rPr>
              <a:t> </a:t>
            </a:r>
            <a:r>
              <a:rPr lang="es-ES" sz="2000" dirty="0" err="1">
                <a:solidFill>
                  <a:srgbClr val="000000"/>
                </a:solidFill>
                <a:highlight>
                  <a:srgbClr val="FFFFFF"/>
                </a:highlight>
                <a:latin typeface="Consolas" panose="020B0609020204030204" pitchFamily="49" charset="0"/>
              </a:rPr>
              <a:t>animation</a:t>
            </a:r>
            <a:r>
              <a:rPr lang="es-ES" sz="2000" dirty="0">
                <a:solidFill>
                  <a:srgbClr val="000000"/>
                </a:solidFill>
                <a:highlight>
                  <a:srgbClr val="FFFFFF"/>
                </a:highlight>
                <a:latin typeface="Consolas" panose="020B0609020204030204" pitchFamily="49" charset="0"/>
              </a:rPr>
              <a:t> = _</a:t>
            </a:r>
            <a:r>
              <a:rPr lang="es-ES" sz="2000" dirty="0" err="1">
                <a:solidFill>
                  <a:srgbClr val="000000"/>
                </a:solidFill>
                <a:highlight>
                  <a:srgbClr val="FFFFFF"/>
                </a:highlight>
                <a:latin typeface="Consolas" panose="020B0609020204030204" pitchFamily="49" charset="0"/>
              </a:rPr>
              <a:t>compositor.CreateExpressionAnimation</a:t>
            </a:r>
            <a:r>
              <a:rPr lang="es-ES" sz="2000" dirty="0">
                <a:solidFill>
                  <a:srgbClr val="000000"/>
                </a:solidFill>
                <a:highlight>
                  <a:srgbClr val="FFFFFF"/>
                </a:highlight>
                <a:latin typeface="Consolas" panose="020B0609020204030204" pitchFamily="49" charset="0"/>
              </a:rPr>
              <a:t>();</a:t>
            </a:r>
          </a:p>
          <a:p>
            <a:r>
              <a:rPr lang="es-ES" sz="2000" dirty="0" err="1">
                <a:solidFill>
                  <a:srgbClr val="000000"/>
                </a:solidFill>
                <a:highlight>
                  <a:srgbClr val="FFFFFF"/>
                </a:highlight>
                <a:latin typeface="Consolas" panose="020B0609020204030204" pitchFamily="49" charset="0"/>
              </a:rPr>
              <a:t>animation.SetReferenceParameter</a:t>
            </a:r>
            <a:r>
              <a:rPr lang="es-ES" sz="2000" dirty="0">
                <a:solidFill>
                  <a:srgbClr val="000000"/>
                </a:solidFill>
                <a:highlight>
                  <a:srgbClr val="FFFFFF"/>
                </a:highlight>
                <a:latin typeface="Consolas" panose="020B0609020204030204" pitchFamily="49" charset="0"/>
              </a:rPr>
              <a:t>(</a:t>
            </a:r>
            <a:r>
              <a:rPr lang="es-ES" sz="2000" dirty="0">
                <a:solidFill>
                  <a:srgbClr val="A31515"/>
                </a:solidFill>
                <a:highlight>
                  <a:srgbClr val="FFFFFF"/>
                </a:highlight>
                <a:latin typeface="Consolas" panose="020B0609020204030204" pitchFamily="49" charset="0"/>
              </a:rPr>
              <a:t>"</a:t>
            </a:r>
            <a:r>
              <a:rPr lang="es-ES" sz="2000" dirty="0" err="1">
                <a:solidFill>
                  <a:srgbClr val="A31515"/>
                </a:solidFill>
                <a:highlight>
                  <a:srgbClr val="FFFFFF"/>
                </a:highlight>
                <a:latin typeface="Consolas" panose="020B0609020204030204" pitchFamily="49" charset="0"/>
              </a:rPr>
              <a:t>scroller</a:t>
            </a:r>
            <a:r>
              <a:rPr lang="es-ES" sz="2000" dirty="0">
                <a:solidFill>
                  <a:srgbClr val="A31515"/>
                </a:solidFill>
                <a:highlight>
                  <a:srgbClr val="FFFFFF"/>
                </a:highlight>
                <a:latin typeface="Consolas" panose="020B0609020204030204" pitchFamily="49" charset="0"/>
              </a:rPr>
              <a:t>"</a:t>
            </a:r>
            <a:r>
              <a:rPr lang="es-ES" sz="2000" dirty="0">
                <a:solidFill>
                  <a:srgbClr val="000000"/>
                </a:solidFill>
                <a:highlight>
                  <a:srgbClr val="FFFFFF"/>
                </a:highlight>
                <a:latin typeface="Consolas" panose="020B0609020204030204" pitchFamily="49" charset="0"/>
              </a:rPr>
              <a:t>, </a:t>
            </a:r>
            <a:r>
              <a:rPr lang="es-ES" sz="2000" dirty="0" err="1">
                <a:solidFill>
                  <a:srgbClr val="000000"/>
                </a:solidFill>
                <a:highlight>
                  <a:srgbClr val="FFFFFF"/>
                </a:highlight>
                <a:latin typeface="Consolas" panose="020B0609020204030204" pitchFamily="49" charset="0"/>
              </a:rPr>
              <a:t>scrollProperties</a:t>
            </a:r>
            <a:r>
              <a:rPr lang="es-ES" sz="2000" dirty="0">
                <a:solidFill>
                  <a:srgbClr val="000000"/>
                </a:solidFill>
                <a:highlight>
                  <a:srgbClr val="FFFFFF"/>
                </a:highlight>
                <a:latin typeface="Consolas" panose="020B0609020204030204" pitchFamily="49" charset="0"/>
              </a:rPr>
              <a:t>);</a:t>
            </a:r>
          </a:p>
          <a:p>
            <a:r>
              <a:rPr lang="es-ES" sz="2000" dirty="0" err="1">
                <a:solidFill>
                  <a:srgbClr val="000000"/>
                </a:solidFill>
                <a:highlight>
                  <a:srgbClr val="FFFFFF"/>
                </a:highlight>
                <a:latin typeface="Consolas" panose="020B0609020204030204" pitchFamily="49" charset="0"/>
              </a:rPr>
              <a:t>animation.SetScalarParameter</a:t>
            </a:r>
            <a:r>
              <a:rPr lang="es-ES" sz="2000" dirty="0">
                <a:solidFill>
                  <a:srgbClr val="000000"/>
                </a:solidFill>
                <a:highlight>
                  <a:srgbClr val="FFFFFF"/>
                </a:highlight>
                <a:latin typeface="Consolas" panose="020B0609020204030204" pitchFamily="49" charset="0"/>
              </a:rPr>
              <a:t>(</a:t>
            </a:r>
            <a:r>
              <a:rPr lang="es-ES" sz="2000" dirty="0">
                <a:solidFill>
                  <a:srgbClr val="A31515"/>
                </a:solidFill>
                <a:highlight>
                  <a:srgbClr val="FFFFFF"/>
                </a:highlight>
                <a:latin typeface="Consolas" panose="020B0609020204030204" pitchFamily="49" charset="0"/>
              </a:rPr>
              <a:t>"offset"</a:t>
            </a:r>
            <a:r>
              <a:rPr lang="es-ES" sz="2000" dirty="0">
                <a:solidFill>
                  <a:srgbClr val="000000"/>
                </a:solidFill>
                <a:highlight>
                  <a:srgbClr val="FFFFFF"/>
                </a:highlight>
                <a:latin typeface="Consolas" panose="020B0609020204030204" pitchFamily="49" charset="0"/>
              </a:rPr>
              <a:t>, offset);</a:t>
            </a:r>
          </a:p>
          <a:p>
            <a:r>
              <a:rPr lang="es-ES" sz="2000" dirty="0" err="1">
                <a:solidFill>
                  <a:srgbClr val="000000"/>
                </a:solidFill>
                <a:highlight>
                  <a:srgbClr val="FFFFFF"/>
                </a:highlight>
                <a:latin typeface="Consolas" panose="020B0609020204030204" pitchFamily="49" charset="0"/>
              </a:rPr>
              <a:t>animation.Expression</a:t>
            </a:r>
            <a:r>
              <a:rPr lang="es-ES" sz="2000" dirty="0">
                <a:solidFill>
                  <a:srgbClr val="000000"/>
                </a:solidFill>
                <a:highlight>
                  <a:srgbClr val="FFFFFF"/>
                </a:highlight>
                <a:latin typeface="Consolas" panose="020B0609020204030204" pitchFamily="49" charset="0"/>
              </a:rPr>
              <a:t> = </a:t>
            </a:r>
            <a:r>
              <a:rPr lang="es-ES" sz="2000" dirty="0">
                <a:solidFill>
                  <a:srgbClr val="A31515"/>
                </a:solidFill>
                <a:highlight>
                  <a:srgbClr val="FFFFFF"/>
                </a:highlight>
                <a:latin typeface="Consolas" panose="020B0609020204030204" pitchFamily="49" charset="0"/>
              </a:rPr>
              <a:t>"-</a:t>
            </a:r>
            <a:r>
              <a:rPr lang="es-ES" sz="2000" dirty="0" err="1">
                <a:solidFill>
                  <a:srgbClr val="A31515"/>
                </a:solidFill>
                <a:highlight>
                  <a:srgbClr val="FFFFFF"/>
                </a:highlight>
                <a:latin typeface="Consolas" panose="020B0609020204030204" pitchFamily="49" charset="0"/>
              </a:rPr>
              <a:t>scroller.Translation.Y</a:t>
            </a:r>
            <a:r>
              <a:rPr lang="es-ES" sz="2000" dirty="0">
                <a:solidFill>
                  <a:srgbClr val="A31515"/>
                </a:solidFill>
                <a:highlight>
                  <a:srgbClr val="FFFFFF"/>
                </a:highlight>
                <a:latin typeface="Consolas" panose="020B0609020204030204" pitchFamily="49" charset="0"/>
              </a:rPr>
              <a:t> &gt; offset ? -</a:t>
            </a:r>
            <a:r>
              <a:rPr lang="es-ES" sz="2000" dirty="0" err="1">
                <a:solidFill>
                  <a:srgbClr val="A31515"/>
                </a:solidFill>
                <a:highlight>
                  <a:srgbClr val="FFFFFF"/>
                </a:highlight>
                <a:latin typeface="Consolas" panose="020B0609020204030204" pitchFamily="49" charset="0"/>
              </a:rPr>
              <a:t>scroller.Translation.Y</a:t>
            </a:r>
            <a:r>
              <a:rPr lang="es-ES" sz="2000" dirty="0">
                <a:solidFill>
                  <a:srgbClr val="A31515"/>
                </a:solidFill>
                <a:highlight>
                  <a:srgbClr val="FFFFFF"/>
                </a:highlight>
                <a:latin typeface="Consolas" panose="020B0609020204030204" pitchFamily="49" charset="0"/>
              </a:rPr>
              <a:t> - offset : 0"</a:t>
            </a:r>
            <a:r>
              <a:rPr lang="es-ES" sz="2000" dirty="0">
                <a:solidFill>
                  <a:srgbClr val="000000"/>
                </a:solidFill>
                <a:highlight>
                  <a:srgbClr val="FFFFFF"/>
                </a:highlight>
                <a:latin typeface="Consolas" panose="020B0609020204030204" pitchFamily="49" charset="0"/>
              </a:rPr>
              <a:t>;</a:t>
            </a:r>
          </a:p>
          <a:p>
            <a:r>
              <a:rPr lang="es-ES" sz="2000" dirty="0" err="1">
                <a:solidFill>
                  <a:srgbClr val="000000"/>
                </a:solidFill>
                <a:highlight>
                  <a:srgbClr val="FFFFFF"/>
                </a:highlight>
                <a:latin typeface="Consolas" panose="020B0609020204030204" pitchFamily="49" charset="0"/>
              </a:rPr>
              <a:t>containerVisual.StartAnimation</a:t>
            </a:r>
            <a:r>
              <a:rPr lang="es-ES" sz="2000" dirty="0">
                <a:solidFill>
                  <a:srgbClr val="000000"/>
                </a:solidFill>
                <a:highlight>
                  <a:srgbClr val="FFFFFF"/>
                </a:highlight>
                <a:latin typeface="Consolas" panose="020B0609020204030204" pitchFamily="49" charset="0"/>
              </a:rPr>
              <a:t>(</a:t>
            </a:r>
            <a:r>
              <a:rPr lang="es-ES" sz="2000" dirty="0">
                <a:solidFill>
                  <a:srgbClr val="A31515"/>
                </a:solidFill>
                <a:highlight>
                  <a:srgbClr val="FFFFFF"/>
                </a:highlight>
                <a:latin typeface="Consolas" panose="020B0609020204030204" pitchFamily="49" charset="0"/>
              </a:rPr>
              <a:t>"</a:t>
            </a:r>
            <a:r>
              <a:rPr lang="es-ES" sz="2000" dirty="0" err="1">
                <a:solidFill>
                  <a:srgbClr val="A31515"/>
                </a:solidFill>
                <a:highlight>
                  <a:srgbClr val="FFFFFF"/>
                </a:highlight>
                <a:latin typeface="Consolas" panose="020B0609020204030204" pitchFamily="49" charset="0"/>
              </a:rPr>
              <a:t>Offset.Y</a:t>
            </a:r>
            <a:r>
              <a:rPr lang="es-ES" sz="2000" dirty="0">
                <a:solidFill>
                  <a:srgbClr val="A31515"/>
                </a:solidFill>
                <a:highlight>
                  <a:srgbClr val="FFFFFF"/>
                </a:highlight>
                <a:latin typeface="Consolas" panose="020B0609020204030204" pitchFamily="49" charset="0"/>
              </a:rPr>
              <a:t>"</a:t>
            </a:r>
            <a:r>
              <a:rPr lang="es-ES" sz="2000" dirty="0">
                <a:solidFill>
                  <a:srgbClr val="000000"/>
                </a:solidFill>
                <a:highlight>
                  <a:srgbClr val="FFFFFF"/>
                </a:highlight>
                <a:latin typeface="Consolas" panose="020B0609020204030204" pitchFamily="49" charset="0"/>
              </a:rPr>
              <a:t>, </a:t>
            </a:r>
            <a:r>
              <a:rPr lang="es-ES" sz="2000" dirty="0" err="1">
                <a:solidFill>
                  <a:srgbClr val="000000"/>
                </a:solidFill>
                <a:highlight>
                  <a:srgbClr val="FFFFFF"/>
                </a:highlight>
                <a:latin typeface="Consolas" panose="020B0609020204030204" pitchFamily="49" charset="0"/>
              </a:rPr>
              <a:t>animation</a:t>
            </a:r>
            <a:r>
              <a:rPr lang="es-ES" sz="2000" dirty="0">
                <a:solidFill>
                  <a:srgbClr val="000000"/>
                </a:solidFill>
                <a:highlight>
                  <a:srgbClr val="FFFFFF"/>
                </a:highlight>
                <a:latin typeface="Consolas" panose="020B0609020204030204" pitchFamily="49" charset="0"/>
              </a:rPr>
              <a:t>);</a:t>
            </a:r>
            <a:endParaRPr lang="es-ES" sz="2000" dirty="0"/>
          </a:p>
        </p:txBody>
      </p:sp>
    </p:spTree>
    <p:extLst>
      <p:ext uri="{BB962C8B-B14F-4D97-AF65-F5344CB8AC3E}">
        <p14:creationId xmlns:p14="http://schemas.microsoft.com/office/powerpoint/2010/main" val="30410058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50837" y="3421062"/>
            <a:ext cx="10134598" cy="2895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Implicit Animations</a:t>
            </a:r>
            <a:endParaRPr lang="es-ES" dirty="0"/>
          </a:p>
        </p:txBody>
      </p:sp>
      <p:sp>
        <p:nvSpPr>
          <p:cNvPr id="3" name="Text Placeholder 2"/>
          <p:cNvSpPr>
            <a:spLocks noGrp="1"/>
          </p:cNvSpPr>
          <p:nvPr>
            <p:ph type="body" sz="quarter" idx="10"/>
          </p:nvPr>
        </p:nvSpPr>
        <p:spPr>
          <a:xfrm>
            <a:off x="274638" y="1212850"/>
            <a:ext cx="11887200" cy="3034677"/>
          </a:xfrm>
        </p:spPr>
        <p:txBody>
          <a:bodyPr/>
          <a:lstStyle/>
          <a:p>
            <a:r>
              <a:rPr lang="en-US" sz="3200" dirty="0"/>
              <a:t>Helps us to declare our animations/behavior ahead of time</a:t>
            </a:r>
          </a:p>
          <a:p>
            <a:endParaRPr lang="en-US" sz="3200" dirty="0"/>
          </a:p>
          <a:p>
            <a:r>
              <a:rPr lang="en-US" sz="3200" dirty="0"/>
              <a:t>When changes happen to properties animations are played by the system</a:t>
            </a:r>
          </a:p>
          <a:p>
            <a:endParaRPr lang="en-US" sz="3200" dirty="0">
              <a:solidFill>
                <a:srgbClr val="0000FF"/>
              </a:solidFill>
              <a:highlight>
                <a:srgbClr val="FFFFFF"/>
              </a:highlight>
              <a:latin typeface="Consolas" panose="020B0609020204030204" pitchFamily="49" charset="0"/>
            </a:endParaRPr>
          </a:p>
          <a:p>
            <a:endParaRPr lang="es-ES" sz="2000" dirty="0" err="1">
              <a:solidFill>
                <a:srgbClr val="0000FF"/>
              </a:solidFill>
              <a:highlight>
                <a:srgbClr val="FFFFFF"/>
              </a:highlight>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503237" y="3725862"/>
            <a:ext cx="5516701" cy="2216160"/>
          </a:xfrm>
          <a:prstGeom prst="rect">
            <a:avLst/>
          </a:prstGeom>
        </p:spPr>
      </p:pic>
    </p:spTree>
    <p:extLst>
      <p:ext uri="{BB962C8B-B14F-4D97-AF65-F5344CB8AC3E}">
        <p14:creationId xmlns:p14="http://schemas.microsoft.com/office/powerpoint/2010/main" val="38300860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8311" y="3935798"/>
            <a:ext cx="5393740" cy="259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Connected Animations</a:t>
            </a:r>
            <a:endParaRPr lang="es-ES" dirty="0"/>
          </a:p>
        </p:txBody>
      </p:sp>
      <p:sp>
        <p:nvSpPr>
          <p:cNvPr id="3" name="Text Placeholder 2"/>
          <p:cNvSpPr>
            <a:spLocks noGrp="1"/>
          </p:cNvSpPr>
          <p:nvPr>
            <p:ph type="body" sz="quarter" idx="10"/>
          </p:nvPr>
        </p:nvSpPr>
        <p:spPr>
          <a:xfrm>
            <a:off x="274638" y="1212850"/>
            <a:ext cx="11887200" cy="2936188"/>
          </a:xfrm>
        </p:spPr>
        <p:txBody>
          <a:bodyPr/>
          <a:lstStyle/>
          <a:p>
            <a:r>
              <a:rPr lang="en-US" sz="3200" dirty="0"/>
              <a:t>Provides a way for developers to run animations while the user is moving between scenes or pages</a:t>
            </a:r>
          </a:p>
          <a:p>
            <a:endParaRPr lang="en-US" sz="3200" dirty="0"/>
          </a:p>
          <a:p>
            <a:r>
              <a:rPr lang="en-US" sz="3200" dirty="0"/>
              <a:t>Helps user to maintain focus on the right thing and orient them as they land in a new scene and page</a:t>
            </a:r>
            <a:endParaRPr lang="en-US" sz="3200" dirty="0">
              <a:solidFill>
                <a:srgbClr val="0000FF"/>
              </a:solidFill>
              <a:highlight>
                <a:srgbClr val="FFFFFF"/>
              </a:highlight>
              <a:latin typeface="Consolas" panose="020B0609020204030204" pitchFamily="49" charset="0"/>
            </a:endParaRPr>
          </a:p>
          <a:p>
            <a:endParaRPr lang="es-ES" sz="2000" dirty="0" err="1">
              <a:solidFill>
                <a:srgbClr val="0000FF"/>
              </a:solidFill>
              <a:highlight>
                <a:srgbClr val="FFFFFF"/>
              </a:highlight>
              <a:latin typeface="Consolas" panose="020B0609020204030204" pitchFamily="49" charset="0"/>
            </a:endParaRPr>
          </a:p>
        </p:txBody>
      </p:sp>
      <p:pic>
        <p:nvPicPr>
          <p:cNvPr id="1026" name="Picture 2" descr="cid:image008.jpg@01D191C1.E1BFE3E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901" y="3935797"/>
            <a:ext cx="53911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09556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Beautiful?</a:t>
            </a:r>
          </a:p>
        </p:txBody>
      </p:sp>
      <p:pic>
        <p:nvPicPr>
          <p:cNvPr id="3" name="04_comp_06_Outp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237" y="1212848"/>
            <a:ext cx="8991600" cy="5058159"/>
          </a:xfrm>
          <a:prstGeom prst="rect">
            <a:avLst/>
          </a:prstGeom>
        </p:spPr>
      </p:pic>
    </p:spTree>
    <p:extLst>
      <p:ext uri="{BB962C8B-B14F-4D97-AF65-F5344CB8AC3E}">
        <p14:creationId xmlns:p14="http://schemas.microsoft.com/office/powerpoint/2010/main" val="362417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sz="quarter" idx="12"/>
          </p:nvPr>
        </p:nvSpPr>
        <p:spPr>
          <a:xfrm>
            <a:off x="274638" y="3954463"/>
            <a:ext cx="9143999" cy="1181862"/>
          </a:xfrm>
        </p:spPr>
        <p:txBody>
          <a:bodyPr/>
          <a:lstStyle/>
          <a:p>
            <a:r>
              <a:rPr lang="en-US" dirty="0"/>
              <a:t>Custom staggering, pull-to-refresh, connected animations</a:t>
            </a:r>
          </a:p>
        </p:txBody>
      </p:sp>
    </p:spTree>
    <p:extLst>
      <p:ext uri="{BB962C8B-B14F-4D97-AF65-F5344CB8AC3E}">
        <p14:creationId xmlns:p14="http://schemas.microsoft.com/office/powerpoint/2010/main" val="6339363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to the Visual layer – code pattern</a:t>
            </a:r>
          </a:p>
        </p:txBody>
      </p:sp>
      <p:sp>
        <p:nvSpPr>
          <p:cNvPr id="3" name="Text Placeholder 2"/>
          <p:cNvSpPr>
            <a:spLocks noGrp="1"/>
          </p:cNvSpPr>
          <p:nvPr>
            <p:ph type="body" sz="quarter" idx="10"/>
          </p:nvPr>
        </p:nvSpPr>
        <p:spPr>
          <a:xfrm>
            <a:off x="274638" y="1221157"/>
            <a:ext cx="11887199" cy="6155531"/>
          </a:xfrm>
        </p:spPr>
        <p:txBody>
          <a:bodyPr/>
          <a:lstStyle/>
          <a:p>
            <a:r>
              <a:rPr lang="en-US" sz="2000" dirty="0">
                <a:solidFill>
                  <a:srgbClr val="107C10"/>
                </a:solidFill>
              </a:rPr>
              <a:t>// get the instance of the compositor and </a:t>
            </a:r>
            <a:r>
              <a:rPr lang="en-US" sz="2000">
                <a:solidFill>
                  <a:srgbClr val="107C10"/>
                </a:solidFill>
              </a:rPr>
              <a:t>a Visual</a:t>
            </a:r>
            <a:endParaRPr lang="en-US" sz="2000" dirty="0">
              <a:solidFill>
                <a:srgbClr val="107C10"/>
              </a:solidFill>
            </a:endParaRPr>
          </a:p>
          <a:p>
            <a:r>
              <a:rPr lang="en-US" sz="2000" dirty="0"/>
              <a:t>Compositor _compositor = </a:t>
            </a:r>
            <a:r>
              <a:rPr lang="en-US" sz="2000" dirty="0" err="1"/>
              <a:t>ElementCompositionPreview.GetVisual</a:t>
            </a:r>
            <a:r>
              <a:rPr lang="en-US" sz="2000" dirty="0"/>
              <a:t>(this).Compositor;</a:t>
            </a:r>
          </a:p>
          <a:p>
            <a:r>
              <a:rPr lang="en-US" sz="2000" dirty="0"/>
              <a:t>_</a:t>
            </a:r>
            <a:r>
              <a:rPr lang="en-US" sz="2000" dirty="0" err="1"/>
              <a:t>myVisual</a:t>
            </a:r>
            <a:r>
              <a:rPr lang="en-US" sz="2000" dirty="0"/>
              <a:t> = </a:t>
            </a:r>
            <a:r>
              <a:rPr lang="en-US" sz="2000" dirty="0" err="1"/>
              <a:t>ElementCompositionPreview.GetVisual</a:t>
            </a:r>
            <a:r>
              <a:rPr lang="en-US" sz="2000" dirty="0"/>
              <a:t>(</a:t>
            </a:r>
            <a:r>
              <a:rPr lang="en-US" sz="2000" dirty="0" err="1"/>
              <a:t>MyButton</a:t>
            </a:r>
            <a:r>
              <a:rPr lang="en-US" sz="2000" dirty="0"/>
              <a:t>);</a:t>
            </a:r>
          </a:p>
          <a:p>
            <a:endParaRPr lang="en-US" sz="2000" dirty="0"/>
          </a:p>
          <a:p>
            <a:endParaRPr lang="en-US" sz="2000" dirty="0">
              <a:solidFill>
                <a:srgbClr val="107C10"/>
              </a:solidFill>
            </a:endParaRPr>
          </a:p>
          <a:p>
            <a:r>
              <a:rPr lang="en-US" sz="2000" dirty="0">
                <a:solidFill>
                  <a:srgbClr val="107C10"/>
                </a:solidFill>
              </a:rPr>
              <a:t>// get a </a:t>
            </a:r>
            <a:r>
              <a:rPr lang="en-US" sz="2000" dirty="0" err="1">
                <a:solidFill>
                  <a:srgbClr val="107C10"/>
                </a:solidFill>
              </a:rPr>
              <a:t>ScrollViewer's</a:t>
            </a:r>
            <a:r>
              <a:rPr lang="en-US" sz="2000" dirty="0">
                <a:solidFill>
                  <a:srgbClr val="107C10"/>
                </a:solidFill>
              </a:rPr>
              <a:t> property set</a:t>
            </a:r>
          </a:p>
          <a:p>
            <a:r>
              <a:rPr lang="en-US" sz="2000" dirty="0">
                <a:solidFill>
                  <a:srgbClr val="107C10"/>
                </a:solidFill>
              </a:rPr>
              <a:t>// for input-driven things like parallax, etc.</a:t>
            </a:r>
          </a:p>
          <a:p>
            <a:r>
              <a:rPr lang="en-US" sz="2000" dirty="0" err="1"/>
              <a:t>CompositionPropertySet</a:t>
            </a:r>
            <a:r>
              <a:rPr lang="en-US" sz="2000" dirty="0"/>
              <a:t> _</a:t>
            </a:r>
            <a:r>
              <a:rPr lang="en-US" sz="2000" dirty="0" err="1"/>
              <a:t>scrollViewerProps</a:t>
            </a:r>
            <a:r>
              <a:rPr lang="en-US" sz="2000" dirty="0"/>
              <a:t> = ElementCompositionPreview.GetScrollViewerManipulationPropertySet(</a:t>
            </a:r>
            <a:r>
              <a:rPr lang="en-US" sz="2000" dirty="0" err="1"/>
              <a:t>theScrollViewer</a:t>
            </a:r>
            <a:r>
              <a:rPr lang="en-US" sz="2000" dirty="0"/>
              <a:t>);</a:t>
            </a:r>
          </a:p>
          <a:p>
            <a:endParaRPr lang="en-US" sz="2000" dirty="0">
              <a:solidFill>
                <a:srgbClr val="107C10"/>
              </a:solidFill>
            </a:endParaRPr>
          </a:p>
          <a:p>
            <a:r>
              <a:rPr lang="en-US" sz="2000" dirty="0">
                <a:solidFill>
                  <a:srgbClr val="107C10"/>
                </a:solidFill>
              </a:rPr>
              <a:t>// create expression animations and set parameters</a:t>
            </a:r>
          </a:p>
          <a:p>
            <a:r>
              <a:rPr lang="en-US" sz="2000" dirty="0"/>
              <a:t>_</a:t>
            </a:r>
            <a:r>
              <a:rPr lang="en-US" sz="2000" dirty="0" err="1"/>
              <a:t>fadeAnimation</a:t>
            </a:r>
            <a:r>
              <a:rPr lang="en-US" sz="2000" dirty="0"/>
              <a:t> = _</a:t>
            </a:r>
            <a:r>
              <a:rPr lang="en-US" sz="2000" dirty="0" err="1"/>
              <a:t>compositor.CreateExpressionAnimation</a:t>
            </a:r>
            <a:r>
              <a:rPr lang="en-US" sz="2000" dirty="0"/>
              <a:t>();</a:t>
            </a:r>
          </a:p>
          <a:p>
            <a:r>
              <a:rPr lang="en-US" sz="2000" dirty="0"/>
              <a:t>_</a:t>
            </a:r>
            <a:r>
              <a:rPr lang="en-US" sz="2000" dirty="0" err="1"/>
              <a:t>fadeAnimation.SetScalarParameter</a:t>
            </a:r>
            <a:r>
              <a:rPr lang="en-US" sz="2000" dirty="0"/>
              <a:t>("</a:t>
            </a:r>
            <a:r>
              <a:rPr lang="en-US" sz="2000" dirty="0" err="1"/>
              <a:t>ManipDegree</a:t>
            </a:r>
            <a:r>
              <a:rPr lang="en-US" sz="2000" dirty="0"/>
              <a:t>", 30.0f);</a:t>
            </a:r>
          </a:p>
          <a:p>
            <a:r>
              <a:rPr lang="en-US" sz="2000" dirty="0"/>
              <a:t>_</a:t>
            </a:r>
            <a:r>
              <a:rPr lang="en-US" sz="2000" dirty="0" err="1"/>
              <a:t>fadeAnimation.Expression</a:t>
            </a:r>
            <a:r>
              <a:rPr lang="en-US" sz="2000" dirty="0"/>
              <a:t> = "some expression";</a:t>
            </a:r>
          </a:p>
          <a:p>
            <a:endParaRPr lang="en-US" sz="2000" dirty="0"/>
          </a:p>
          <a:p>
            <a:r>
              <a:rPr lang="en-US" sz="2000" dirty="0">
                <a:solidFill>
                  <a:srgbClr val="107C10"/>
                </a:solidFill>
              </a:rPr>
              <a:t>// start animation on Visual</a:t>
            </a:r>
          </a:p>
          <a:p>
            <a:r>
              <a:rPr lang="en-US" sz="2000" dirty="0"/>
              <a:t>_</a:t>
            </a:r>
            <a:r>
              <a:rPr lang="en-US" sz="2000" dirty="0" err="1"/>
              <a:t>myVisual.StartAnimation</a:t>
            </a:r>
            <a:r>
              <a:rPr lang="en-US" sz="2000" dirty="0"/>
              <a:t>("Opacity", _</a:t>
            </a:r>
            <a:r>
              <a:rPr lang="en-US" sz="2000" dirty="0" err="1"/>
              <a:t>fadeAnimation</a:t>
            </a:r>
            <a:r>
              <a:rPr lang="en-US" sz="2000" dirty="0"/>
              <a:t>);</a:t>
            </a:r>
          </a:p>
          <a:p>
            <a:endParaRPr lang="en-US" sz="2000" dirty="0"/>
          </a:p>
        </p:txBody>
      </p:sp>
    </p:spTree>
    <p:extLst>
      <p:ext uri="{BB962C8B-B14F-4D97-AF65-F5344CB8AC3E}">
        <p14:creationId xmlns:p14="http://schemas.microsoft.com/office/powerpoint/2010/main" val="79135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fade">
                                      <p:cBhvr>
                                        <p:cTn id="38" dur="500"/>
                                        <p:tgtEl>
                                          <p:spTgt spid="3">
                                            <p:txEl>
                                              <p:pRg st="12" end="1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5" end="15"/>
                                            </p:txEl>
                                          </p:spTgt>
                                        </p:tgtEl>
                                        <p:attrNameLst>
                                          <p:attrName>style.visibility</p:attrName>
                                        </p:attrNameLst>
                                      </p:cBhvr>
                                      <p:to>
                                        <p:strVal val="visible"/>
                                      </p:to>
                                    </p:set>
                                    <p:animEffect transition="in" filter="fade">
                                      <p:cBhvr>
                                        <p:cTn id="46"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120271" y="4319442"/>
            <a:ext cx="7280527" cy="1616982"/>
          </a:xfrm>
          <a:prstGeom prst="rect">
            <a:avLst/>
          </a:prstGeom>
          <a:solidFill>
            <a:srgbClr val="FBE8DD"/>
          </a:solidFill>
          <a:ln>
            <a:solidFill>
              <a:schemeClr val="bg1">
                <a:lumMod val="50000"/>
              </a:schemeClr>
            </a:solidFill>
          </a:ln>
          <a:effectLst>
            <a:outerShdw blurRad="50800" dist="38100" dir="2700000" algn="tl" rotWithShape="0">
              <a:prstClr val="black">
                <a:alpha val="40000"/>
              </a:prstClr>
            </a:outerShdw>
          </a:effectLst>
          <a:scene3d>
            <a:camera prst="isometricBottomDown">
              <a:rot lat="2040663" lon="18425061" rev="1831582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3264" dirty="0" err="1">
                <a:solidFill>
                  <a:sysClr val="windowText" lastClr="000000"/>
                </a:solidFill>
                <a:latin typeface="Consolas" panose="020B0609020204030204" pitchFamily="49" charset="0"/>
              </a:rPr>
              <a:t>MyVisual</a:t>
            </a:r>
            <a:endParaRPr lang="en-US" sz="3264" dirty="0">
              <a:solidFill>
                <a:sysClr val="windowText" lastClr="000000"/>
              </a:solidFill>
              <a:latin typeface="Consolas" panose="020B0609020204030204" pitchFamily="49" charset="0"/>
            </a:endParaRPr>
          </a:p>
        </p:txBody>
      </p:sp>
      <p:pic>
        <p:nvPicPr>
          <p:cNvPr id="4" name="Picture 3"/>
          <p:cNvPicPr>
            <a:picLocks noChangeAspect="1"/>
          </p:cNvPicPr>
          <p:nvPr/>
        </p:nvPicPr>
        <p:blipFill>
          <a:blip r:embed="rId2"/>
          <a:stretch>
            <a:fillRect/>
          </a:stretch>
        </p:blipFill>
        <p:spPr>
          <a:xfrm>
            <a:off x="5230009" y="934668"/>
            <a:ext cx="7285612" cy="1635274"/>
          </a:xfrm>
          <a:prstGeom prst="rect">
            <a:avLst/>
          </a:prstGeom>
          <a:ln>
            <a:solidFill>
              <a:schemeClr val="bg1">
                <a:lumMod val="50000"/>
              </a:schemeClr>
            </a:solidFill>
          </a:ln>
          <a:effectLst>
            <a:outerShdw blurRad="50800" dist="38100" dir="2700000" algn="tl" rotWithShape="0">
              <a:prstClr val="black">
                <a:alpha val="40000"/>
              </a:prstClr>
            </a:outerShdw>
          </a:effectLst>
          <a:scene3d>
            <a:camera prst="isometricBottomDown">
              <a:rot lat="2040663" lon="18425061" rev="18315822"/>
            </a:camera>
            <a:lightRig rig="threePt" dir="t"/>
          </a:scene3d>
        </p:spPr>
      </p:pic>
      <p:grpSp>
        <p:nvGrpSpPr>
          <p:cNvPr id="7" name="Group 6"/>
          <p:cNvGrpSpPr/>
          <p:nvPr/>
        </p:nvGrpSpPr>
        <p:grpSpPr>
          <a:xfrm>
            <a:off x="1849448" y="4671328"/>
            <a:ext cx="3210999" cy="376684"/>
            <a:chOff x="4536296" y="1738598"/>
            <a:chExt cx="3211454" cy="376738"/>
          </a:xfrm>
        </p:grpSpPr>
        <p:sp>
          <p:nvSpPr>
            <p:cNvPr id="8" name="Rectangle 7"/>
            <p:cNvSpPr/>
            <p:nvPr/>
          </p:nvSpPr>
          <p:spPr>
            <a:xfrm>
              <a:off x="5393772" y="1738598"/>
              <a:ext cx="2353978" cy="376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597"/>
              <a:r>
                <a:rPr lang="en-US" sz="2400" dirty="0" err="1">
                  <a:solidFill>
                    <a:srgbClr val="0078D7"/>
                  </a:solidFill>
                  <a:latin typeface="Segoe UI Semilight" panose="020B0402040204020203" pitchFamily="34" charset="0"/>
                  <a:cs typeface="Segoe UI Semilight" panose="020B0402040204020203" pitchFamily="34" charset="0"/>
                </a:rPr>
                <a:t>scaleAnimation</a:t>
              </a:r>
              <a:endParaRPr lang="en-US" sz="2400" dirty="0">
                <a:solidFill>
                  <a:srgbClr val="0078D7"/>
                </a:solidFill>
                <a:latin typeface="Segoe UI Semilight" panose="020B0402040204020203" pitchFamily="34" charset="0"/>
                <a:cs typeface="Segoe UI Semilight" panose="020B0402040204020203" pitchFamily="34" charset="0"/>
              </a:endParaRPr>
            </a:p>
          </p:txBody>
        </p:sp>
        <p:grpSp>
          <p:nvGrpSpPr>
            <p:cNvPr id="9" name="Group 4"/>
            <p:cNvGrpSpPr>
              <a:grpSpLocks noChangeAspect="1"/>
            </p:cNvGrpSpPr>
            <p:nvPr/>
          </p:nvGrpSpPr>
          <p:grpSpPr bwMode="auto">
            <a:xfrm>
              <a:off x="4536296" y="1796960"/>
              <a:ext cx="714262" cy="289129"/>
              <a:chOff x="3207" y="1227"/>
              <a:chExt cx="751" cy="304"/>
            </a:xfrm>
          </p:grpSpPr>
          <p:sp>
            <p:nvSpPr>
              <p:cNvPr id="10" name="Freeform 5"/>
              <p:cNvSpPr>
                <a:spLocks/>
              </p:cNvSpPr>
              <p:nvPr/>
            </p:nvSpPr>
            <p:spPr bwMode="auto">
              <a:xfrm>
                <a:off x="3507" y="1227"/>
                <a:ext cx="184"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sp>
            <p:nvSpPr>
              <p:cNvPr id="11" name="Freeform 6"/>
              <p:cNvSpPr>
                <a:spLocks/>
              </p:cNvSpPr>
              <p:nvPr/>
            </p:nvSpPr>
            <p:spPr bwMode="auto">
              <a:xfrm>
                <a:off x="3357" y="1227"/>
                <a:ext cx="184"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sp>
            <p:nvSpPr>
              <p:cNvPr id="12" name="Freeform 7"/>
              <p:cNvSpPr>
                <a:spLocks/>
              </p:cNvSpPr>
              <p:nvPr/>
            </p:nvSpPr>
            <p:spPr bwMode="auto">
              <a:xfrm>
                <a:off x="3207" y="1227"/>
                <a:ext cx="183"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20000"/>
                    <a:lumOff val="8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sp>
            <p:nvSpPr>
              <p:cNvPr id="13" name="Oval 8"/>
              <p:cNvSpPr>
                <a:spLocks noChangeArrowheads="1"/>
              </p:cNvSpPr>
              <p:nvPr/>
            </p:nvSpPr>
            <p:spPr bwMode="auto">
              <a:xfrm>
                <a:off x="3657" y="1227"/>
                <a:ext cx="301" cy="304"/>
              </a:xfrm>
              <a:prstGeom prst="ellipse">
                <a:avLst/>
              </a:prstGeom>
              <a:noFill/>
              <a:ln w="15875">
                <a:solidFill>
                  <a:srgbClr val="0078D7"/>
                </a:solidFill>
                <a:round/>
                <a:headEnd/>
                <a:tailEnd/>
              </a:ln>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grpSp>
      </p:grpSp>
      <p:grpSp>
        <p:nvGrpSpPr>
          <p:cNvPr id="14" name="Group 13"/>
          <p:cNvGrpSpPr/>
          <p:nvPr/>
        </p:nvGrpSpPr>
        <p:grpSpPr>
          <a:xfrm>
            <a:off x="1849447" y="5629810"/>
            <a:ext cx="3210999" cy="376684"/>
            <a:chOff x="4536296" y="1738598"/>
            <a:chExt cx="3211454" cy="376738"/>
          </a:xfrm>
        </p:grpSpPr>
        <p:sp>
          <p:nvSpPr>
            <p:cNvPr id="15" name="Rectangle 14"/>
            <p:cNvSpPr/>
            <p:nvPr/>
          </p:nvSpPr>
          <p:spPr>
            <a:xfrm>
              <a:off x="5393772" y="1738598"/>
              <a:ext cx="2353978" cy="3767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597"/>
              <a:r>
                <a:rPr lang="en-US" sz="2400" dirty="0" err="1">
                  <a:solidFill>
                    <a:srgbClr val="0078D7"/>
                  </a:solidFill>
                  <a:latin typeface="Segoe UI Semilight" panose="020B0402040204020203" pitchFamily="34" charset="0"/>
                  <a:cs typeface="Segoe UI Semilight" panose="020B0402040204020203" pitchFamily="34" charset="0"/>
                </a:rPr>
                <a:t>fadeAnimation</a:t>
              </a:r>
              <a:endParaRPr lang="en-US" sz="2400" dirty="0">
                <a:solidFill>
                  <a:srgbClr val="0078D7"/>
                </a:solidFill>
                <a:latin typeface="Segoe UI Semilight" panose="020B0402040204020203" pitchFamily="34" charset="0"/>
                <a:cs typeface="Segoe UI Semilight" panose="020B0402040204020203" pitchFamily="34" charset="0"/>
              </a:endParaRPr>
            </a:p>
          </p:txBody>
        </p:sp>
        <p:grpSp>
          <p:nvGrpSpPr>
            <p:cNvPr id="16" name="Group 4"/>
            <p:cNvGrpSpPr>
              <a:grpSpLocks noChangeAspect="1"/>
            </p:cNvGrpSpPr>
            <p:nvPr/>
          </p:nvGrpSpPr>
          <p:grpSpPr bwMode="auto">
            <a:xfrm>
              <a:off x="4536296" y="1796960"/>
              <a:ext cx="714262" cy="289129"/>
              <a:chOff x="3207" y="1227"/>
              <a:chExt cx="751" cy="304"/>
            </a:xfrm>
          </p:grpSpPr>
          <p:sp>
            <p:nvSpPr>
              <p:cNvPr id="17" name="Freeform 5"/>
              <p:cNvSpPr>
                <a:spLocks/>
              </p:cNvSpPr>
              <p:nvPr/>
            </p:nvSpPr>
            <p:spPr bwMode="auto">
              <a:xfrm>
                <a:off x="3507" y="1227"/>
                <a:ext cx="184"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sp>
            <p:nvSpPr>
              <p:cNvPr id="18" name="Freeform 6"/>
              <p:cNvSpPr>
                <a:spLocks/>
              </p:cNvSpPr>
              <p:nvPr/>
            </p:nvSpPr>
            <p:spPr bwMode="auto">
              <a:xfrm>
                <a:off x="3357" y="1227"/>
                <a:ext cx="184"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sp>
            <p:nvSpPr>
              <p:cNvPr id="19" name="Freeform 7"/>
              <p:cNvSpPr>
                <a:spLocks/>
              </p:cNvSpPr>
              <p:nvPr/>
            </p:nvSpPr>
            <p:spPr bwMode="auto">
              <a:xfrm>
                <a:off x="3207" y="1227"/>
                <a:ext cx="183"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20000"/>
                    <a:lumOff val="8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sp>
            <p:nvSpPr>
              <p:cNvPr id="20" name="Oval 8"/>
              <p:cNvSpPr>
                <a:spLocks noChangeArrowheads="1"/>
              </p:cNvSpPr>
              <p:nvPr/>
            </p:nvSpPr>
            <p:spPr bwMode="auto">
              <a:xfrm>
                <a:off x="3657" y="1227"/>
                <a:ext cx="301" cy="304"/>
              </a:xfrm>
              <a:prstGeom prst="ellipse">
                <a:avLst/>
              </a:prstGeom>
              <a:noFill/>
              <a:ln w="15875">
                <a:solidFill>
                  <a:srgbClr val="0078D7"/>
                </a:solidFill>
                <a:round/>
                <a:headEnd/>
                <a:tailEnd/>
              </a:ln>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grpSp>
      </p:grpSp>
      <p:grpSp>
        <p:nvGrpSpPr>
          <p:cNvPr id="21" name="Group 20"/>
          <p:cNvGrpSpPr/>
          <p:nvPr/>
        </p:nvGrpSpPr>
        <p:grpSpPr>
          <a:xfrm>
            <a:off x="1849448" y="5150569"/>
            <a:ext cx="3211000" cy="376684"/>
            <a:chOff x="4536296" y="1738596"/>
            <a:chExt cx="3211456" cy="376737"/>
          </a:xfrm>
        </p:grpSpPr>
        <p:sp>
          <p:nvSpPr>
            <p:cNvPr id="22" name="Rectangle 21"/>
            <p:cNvSpPr/>
            <p:nvPr/>
          </p:nvSpPr>
          <p:spPr>
            <a:xfrm>
              <a:off x="5393773" y="1738596"/>
              <a:ext cx="2353979" cy="376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597"/>
              <a:r>
                <a:rPr lang="en-US" sz="2400" dirty="0" err="1">
                  <a:solidFill>
                    <a:srgbClr val="0078D7"/>
                  </a:solidFill>
                  <a:latin typeface="Segoe UI Semilight" panose="020B0402040204020203" pitchFamily="34" charset="0"/>
                  <a:cs typeface="Segoe UI Semilight" panose="020B0402040204020203" pitchFamily="34" charset="0"/>
                </a:rPr>
                <a:t>offsetAnimation</a:t>
              </a:r>
              <a:endParaRPr lang="en-US" sz="2400" dirty="0">
                <a:solidFill>
                  <a:srgbClr val="0078D7"/>
                </a:solidFill>
                <a:latin typeface="Segoe UI Semilight" panose="020B0402040204020203" pitchFamily="34" charset="0"/>
                <a:cs typeface="Segoe UI Semilight" panose="020B0402040204020203" pitchFamily="34" charset="0"/>
              </a:endParaRPr>
            </a:p>
          </p:txBody>
        </p:sp>
        <p:grpSp>
          <p:nvGrpSpPr>
            <p:cNvPr id="23" name="Group 4"/>
            <p:cNvGrpSpPr>
              <a:grpSpLocks noChangeAspect="1"/>
            </p:cNvGrpSpPr>
            <p:nvPr/>
          </p:nvGrpSpPr>
          <p:grpSpPr bwMode="auto">
            <a:xfrm>
              <a:off x="4536296" y="1796960"/>
              <a:ext cx="714262" cy="289129"/>
              <a:chOff x="3207" y="1227"/>
              <a:chExt cx="751" cy="304"/>
            </a:xfrm>
          </p:grpSpPr>
          <p:sp>
            <p:nvSpPr>
              <p:cNvPr id="24" name="Freeform 5"/>
              <p:cNvSpPr>
                <a:spLocks/>
              </p:cNvSpPr>
              <p:nvPr/>
            </p:nvSpPr>
            <p:spPr bwMode="auto">
              <a:xfrm>
                <a:off x="3507" y="1227"/>
                <a:ext cx="184"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sp>
            <p:nvSpPr>
              <p:cNvPr id="25" name="Freeform 6"/>
              <p:cNvSpPr>
                <a:spLocks/>
              </p:cNvSpPr>
              <p:nvPr/>
            </p:nvSpPr>
            <p:spPr bwMode="auto">
              <a:xfrm>
                <a:off x="3357" y="1227"/>
                <a:ext cx="184"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sp>
            <p:nvSpPr>
              <p:cNvPr id="26" name="Freeform 7"/>
              <p:cNvSpPr>
                <a:spLocks/>
              </p:cNvSpPr>
              <p:nvPr/>
            </p:nvSpPr>
            <p:spPr bwMode="auto">
              <a:xfrm>
                <a:off x="3207" y="1227"/>
                <a:ext cx="183"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20000"/>
                    <a:lumOff val="8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sp>
            <p:nvSpPr>
              <p:cNvPr id="27" name="Oval 8"/>
              <p:cNvSpPr>
                <a:spLocks noChangeArrowheads="1"/>
              </p:cNvSpPr>
              <p:nvPr/>
            </p:nvSpPr>
            <p:spPr bwMode="auto">
              <a:xfrm>
                <a:off x="3657" y="1227"/>
                <a:ext cx="301" cy="304"/>
              </a:xfrm>
              <a:prstGeom prst="ellipse">
                <a:avLst/>
              </a:prstGeom>
              <a:noFill/>
              <a:ln w="15875">
                <a:solidFill>
                  <a:srgbClr val="0078D7"/>
                </a:solidFill>
                <a:round/>
                <a:headEnd/>
                <a:tailEnd/>
              </a:ln>
            </p:spPr>
            <p:txBody>
              <a:bodyPr vert="horz" wrap="square" lIns="91427" tIns="45713" rIns="91427" bIns="45713" numCol="1" anchor="t" anchorCtr="0" compatLnSpc="1">
                <a:prstTxWarp prst="textNoShape">
                  <a:avLst/>
                </a:prstTxWarp>
              </a:bodyPr>
              <a:lstStyle/>
              <a:p>
                <a:pPr defTabSz="932597"/>
                <a:endParaRPr lang="en-US">
                  <a:solidFill>
                    <a:prstClr val="black"/>
                  </a:solidFill>
                  <a:latin typeface="Calibri" panose="020F0502020204030204"/>
                </a:endParaRPr>
              </a:p>
            </p:txBody>
          </p:sp>
        </p:grpSp>
      </p:grpSp>
      <p:sp>
        <p:nvSpPr>
          <p:cNvPr id="28" name="TextBox 27"/>
          <p:cNvSpPr txBox="1"/>
          <p:nvPr/>
        </p:nvSpPr>
        <p:spPr>
          <a:xfrm>
            <a:off x="1089976" y="536987"/>
            <a:ext cx="3552942" cy="1907319"/>
          </a:xfrm>
          <a:prstGeom prst="rect">
            <a:avLst/>
          </a:prstGeom>
          <a:noFill/>
        </p:spPr>
        <p:txBody>
          <a:bodyPr wrap="square" lIns="182854" tIns="146283" rIns="182854" bIns="146283" rtlCol="0">
            <a:spAutoFit/>
          </a:bodyPr>
          <a:lstStyle/>
          <a:p>
            <a:pPr defTabSz="932597">
              <a:lnSpc>
                <a:spcPct val="90000"/>
              </a:lnSpc>
              <a:spcAft>
                <a:spcPts val="600"/>
              </a:spcAft>
            </a:pPr>
            <a:r>
              <a:rPr lang="en-US" sz="2448" dirty="0">
                <a:solidFill>
                  <a:srgbClr val="0000FF"/>
                </a:solidFill>
                <a:highlight>
                  <a:srgbClr val="FFFFFF"/>
                </a:highlight>
                <a:latin typeface="Consolas" panose="020B0609020204030204" pitchFamily="49" charset="0"/>
              </a:rPr>
              <a:t>&lt;</a:t>
            </a:r>
            <a:r>
              <a:rPr lang="en-US" sz="2448" dirty="0" err="1">
                <a:solidFill>
                  <a:srgbClr val="A31515"/>
                </a:solidFill>
                <a:highlight>
                  <a:srgbClr val="FFFFFF"/>
                </a:highlight>
                <a:latin typeface="Consolas" panose="020B0609020204030204" pitchFamily="49" charset="0"/>
              </a:rPr>
              <a:t>RelativePanel</a:t>
            </a:r>
            <a:r>
              <a:rPr lang="en-US" sz="2448" dirty="0">
                <a:solidFill>
                  <a:srgbClr val="0000FF"/>
                </a:solidFill>
                <a:highlight>
                  <a:srgbClr val="FFFFFF"/>
                </a:highlight>
                <a:latin typeface="Consolas" panose="020B0609020204030204" pitchFamily="49" charset="0"/>
              </a:rPr>
              <a:t>&gt;</a:t>
            </a:r>
          </a:p>
          <a:p>
            <a:pPr defTabSz="932597">
              <a:lnSpc>
                <a:spcPct val="90000"/>
              </a:lnSpc>
              <a:spcAft>
                <a:spcPts val="600"/>
              </a:spcAft>
            </a:pPr>
            <a:r>
              <a:rPr lang="en-US" sz="2400" dirty="0">
                <a:gradFill>
                  <a:gsLst>
                    <a:gs pos="2917">
                      <a:prstClr val="black"/>
                    </a:gs>
                    <a:gs pos="30000">
                      <a:prstClr val="black"/>
                    </a:gs>
                  </a:gsLst>
                  <a:lin ang="5400000" scaled="0"/>
                </a:gradFill>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&lt;</a:t>
            </a:r>
            <a:r>
              <a:rPr lang="en-US" sz="2448" dirty="0">
                <a:solidFill>
                  <a:srgbClr val="A31515"/>
                </a:solidFill>
                <a:highlight>
                  <a:srgbClr val="FFFFFF"/>
                </a:highlight>
                <a:latin typeface="Consolas" panose="020B0609020204030204" pitchFamily="49" charset="0"/>
              </a:rPr>
              <a:t>Image</a:t>
            </a:r>
            <a:r>
              <a:rPr lang="en-US" sz="2400" dirty="0">
                <a:gradFill>
                  <a:gsLst>
                    <a:gs pos="2917">
                      <a:prstClr val="black"/>
                    </a:gs>
                    <a:gs pos="30000">
                      <a:prstClr val="black"/>
                    </a:gs>
                  </a:gsLst>
                  <a:lin ang="5400000" scaled="0"/>
                </a:gradFill>
                <a:latin typeface="Consolas" panose="020B0609020204030204" pitchFamily="49" charset="0"/>
              </a:rPr>
              <a:t> … </a:t>
            </a:r>
            <a:r>
              <a:rPr lang="en-US" sz="2448" dirty="0">
                <a:solidFill>
                  <a:srgbClr val="0000FF"/>
                </a:solidFill>
                <a:highlight>
                  <a:srgbClr val="FFFFFF"/>
                </a:highlight>
                <a:latin typeface="Consolas" panose="020B0609020204030204" pitchFamily="49" charset="0"/>
              </a:rPr>
              <a:t>/&gt;</a:t>
            </a:r>
          </a:p>
          <a:p>
            <a:pPr defTabSz="932597">
              <a:lnSpc>
                <a:spcPct val="90000"/>
              </a:lnSpc>
              <a:spcAft>
                <a:spcPts val="600"/>
              </a:spcAft>
            </a:pPr>
            <a:r>
              <a:rPr lang="en-US" sz="2400" dirty="0">
                <a:gradFill>
                  <a:gsLst>
                    <a:gs pos="2917">
                      <a:prstClr val="black"/>
                    </a:gs>
                    <a:gs pos="30000">
                      <a:prstClr val="black"/>
                    </a:gs>
                  </a:gsLst>
                  <a:lin ang="5400000" scaled="0"/>
                </a:gradFill>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&lt;</a:t>
            </a:r>
            <a:r>
              <a:rPr lang="en-US" sz="2448" dirty="0">
                <a:solidFill>
                  <a:srgbClr val="A31515"/>
                </a:solidFill>
                <a:highlight>
                  <a:srgbClr val="FFFFFF"/>
                </a:highlight>
                <a:latin typeface="Consolas" panose="020B0609020204030204" pitchFamily="49" charset="0"/>
              </a:rPr>
              <a:t>TextBlock</a:t>
            </a:r>
            <a:r>
              <a:rPr lang="en-US" sz="2400" dirty="0">
                <a:gradFill>
                  <a:gsLst>
                    <a:gs pos="2917">
                      <a:prstClr val="black"/>
                    </a:gs>
                    <a:gs pos="30000">
                      <a:prstClr val="black"/>
                    </a:gs>
                  </a:gsLst>
                  <a:lin ang="5400000" scaled="0"/>
                </a:gradFill>
                <a:latin typeface="Consolas" panose="020B0609020204030204" pitchFamily="49" charset="0"/>
              </a:rPr>
              <a:t> </a:t>
            </a:r>
            <a:r>
              <a:rPr lang="en-US" sz="2448" dirty="0">
                <a:gradFill>
                  <a:gsLst>
                    <a:gs pos="2917">
                      <a:prstClr val="black"/>
                    </a:gs>
                    <a:gs pos="30000">
                      <a:prstClr val="black"/>
                    </a:gs>
                  </a:gsLst>
                  <a:lin ang="5400000" scaled="0"/>
                </a:gradFill>
                <a:latin typeface="Consolas" panose="020B0609020204030204" pitchFamily="49" charset="0"/>
              </a:rPr>
              <a:t>… </a:t>
            </a:r>
            <a:r>
              <a:rPr lang="en-US" sz="2448" dirty="0">
                <a:solidFill>
                  <a:srgbClr val="0000FF"/>
                </a:solidFill>
                <a:highlight>
                  <a:srgbClr val="FFFFFF"/>
                </a:highlight>
                <a:latin typeface="Consolas" panose="020B0609020204030204" pitchFamily="49" charset="0"/>
              </a:rPr>
              <a:t>/&gt;</a:t>
            </a:r>
          </a:p>
          <a:p>
            <a:pPr defTabSz="932597">
              <a:lnSpc>
                <a:spcPct val="90000"/>
              </a:lnSpc>
              <a:spcAft>
                <a:spcPts val="600"/>
              </a:spcAft>
            </a:pPr>
            <a:r>
              <a:rPr lang="en-US" sz="2400" dirty="0">
                <a:gradFill>
                  <a:gsLst>
                    <a:gs pos="2917">
                      <a:prstClr val="black"/>
                    </a:gs>
                    <a:gs pos="30000">
                      <a:prstClr val="black"/>
                    </a:gs>
                  </a:gsLst>
                  <a:lin ang="5400000" scaled="0"/>
                </a:gradFill>
                <a:latin typeface="Consolas" panose="020B0609020204030204" pitchFamily="49" charset="0"/>
              </a:rPr>
              <a:t>   …</a:t>
            </a:r>
          </a:p>
        </p:txBody>
      </p:sp>
      <p:sp>
        <p:nvSpPr>
          <p:cNvPr id="35" name="TextBox 34"/>
          <p:cNvSpPr txBox="1"/>
          <p:nvPr/>
        </p:nvSpPr>
        <p:spPr>
          <a:xfrm>
            <a:off x="882" y="6302290"/>
            <a:ext cx="12434711" cy="698856"/>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856" dirty="0" err="1">
                <a:gradFill>
                  <a:gsLst>
                    <a:gs pos="2917">
                      <a:prstClr val="black"/>
                    </a:gs>
                    <a:gs pos="30000">
                      <a:prstClr val="black"/>
                    </a:gs>
                  </a:gsLst>
                  <a:lin ang="5400000" scaled="0"/>
                </a:gradFill>
                <a:latin typeface="Consolas" panose="020B0609020204030204" pitchFamily="49" charset="0"/>
              </a:rPr>
              <a:t>MyVisual.StartAnimation</a:t>
            </a:r>
            <a:r>
              <a:rPr lang="en-US" sz="2856" dirty="0">
                <a:gradFill>
                  <a:gsLst>
                    <a:gs pos="2917">
                      <a:prstClr val="black"/>
                    </a:gs>
                    <a:gs pos="30000">
                      <a:prstClr val="black"/>
                    </a:gs>
                  </a:gsLst>
                  <a:lin ang="5400000" scaled="0"/>
                </a:gradFill>
                <a:latin typeface="Consolas" panose="020B0609020204030204" pitchFamily="49" charset="0"/>
              </a:rPr>
              <a:t>("Scale", </a:t>
            </a:r>
            <a:r>
              <a:rPr lang="en-US" sz="2856" dirty="0" err="1">
                <a:gradFill>
                  <a:gsLst>
                    <a:gs pos="2917">
                      <a:prstClr val="black"/>
                    </a:gs>
                    <a:gs pos="30000">
                      <a:prstClr val="black"/>
                    </a:gs>
                  </a:gsLst>
                  <a:lin ang="5400000" scaled="0"/>
                </a:gradFill>
                <a:latin typeface="Consolas" panose="020B0609020204030204" pitchFamily="49" charset="0"/>
              </a:rPr>
              <a:t>scaleAnimation</a:t>
            </a:r>
            <a:r>
              <a:rPr lang="en-US" sz="2856" dirty="0">
                <a:gradFill>
                  <a:gsLst>
                    <a:gs pos="2917">
                      <a:prstClr val="black"/>
                    </a:gs>
                    <a:gs pos="30000">
                      <a:prstClr val="black"/>
                    </a:gs>
                  </a:gsLst>
                  <a:lin ang="5400000" scaled="0"/>
                </a:gradFill>
                <a:latin typeface="Consolas" panose="020B0609020204030204" pitchFamily="49" charset="0"/>
              </a:rPr>
              <a:t>);</a:t>
            </a:r>
          </a:p>
        </p:txBody>
      </p:sp>
      <p:sp>
        <p:nvSpPr>
          <p:cNvPr id="29" name="Down Arrow 28"/>
          <p:cNvSpPr/>
          <p:nvPr/>
        </p:nvSpPr>
        <p:spPr bwMode="auto">
          <a:xfrm>
            <a:off x="9524625" y="2797810"/>
            <a:ext cx="593589" cy="2204335"/>
          </a:xfrm>
          <a:prstGeom prst="downArrow">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0" name="TextBox 29"/>
          <p:cNvSpPr txBox="1"/>
          <p:nvPr/>
        </p:nvSpPr>
        <p:spPr>
          <a:xfrm>
            <a:off x="202665" y="3056824"/>
            <a:ext cx="9584913" cy="627822"/>
          </a:xfrm>
          <a:prstGeom prst="rect">
            <a:avLst/>
          </a:prstGeom>
          <a:noFill/>
        </p:spPr>
        <p:txBody>
          <a:bodyPr wrap="square" lIns="182854" tIns="146283" rIns="182854" bIns="146283" rtlCol="0">
            <a:spAutoFit/>
          </a:bodyPr>
          <a:lstStyle/>
          <a:p>
            <a:pPr defTabSz="932597">
              <a:lnSpc>
                <a:spcPct val="90000"/>
              </a:lnSpc>
              <a:spcAft>
                <a:spcPts val="600"/>
              </a:spcAft>
            </a:pPr>
            <a:r>
              <a:rPr lang="en-US" sz="2244" dirty="0" err="1">
                <a:gradFill>
                  <a:gsLst>
                    <a:gs pos="2917">
                      <a:prstClr val="black"/>
                    </a:gs>
                    <a:gs pos="30000">
                      <a:prstClr val="black"/>
                    </a:gs>
                  </a:gsLst>
                  <a:lin ang="5400000" scaled="0"/>
                </a:gradFill>
                <a:latin typeface="Consolas" panose="020B0609020204030204" pitchFamily="49" charset="0"/>
              </a:rPr>
              <a:t>ElementCompositionPreview.GetElementVisual</a:t>
            </a:r>
            <a:r>
              <a:rPr lang="en-US" sz="2244" dirty="0">
                <a:gradFill>
                  <a:gsLst>
                    <a:gs pos="2917">
                      <a:prstClr val="black"/>
                    </a:gs>
                    <a:gs pos="30000">
                      <a:prstClr val="black"/>
                    </a:gs>
                  </a:gsLst>
                  <a:lin ang="5400000" scaled="0"/>
                </a:gradFill>
                <a:latin typeface="Consolas" panose="020B0609020204030204" pitchFamily="49" charset="0"/>
              </a:rPr>
              <a:t>(</a:t>
            </a:r>
            <a:r>
              <a:rPr lang="en-US" sz="2244" dirty="0" err="1">
                <a:gradFill>
                  <a:gsLst>
                    <a:gs pos="2917">
                      <a:prstClr val="black"/>
                    </a:gs>
                    <a:gs pos="30000">
                      <a:prstClr val="black"/>
                    </a:gs>
                  </a:gsLst>
                  <a:lin ang="5400000" scaled="0"/>
                </a:gradFill>
                <a:latin typeface="Consolas" panose="020B0609020204030204" pitchFamily="49" charset="0"/>
              </a:rPr>
              <a:t>MyListViewItem</a:t>
            </a:r>
            <a:r>
              <a:rPr lang="en-US" sz="2400" dirty="0">
                <a:gradFill>
                  <a:gsLst>
                    <a:gs pos="2917">
                      <a:prstClr val="black"/>
                    </a:gs>
                    <a:gs pos="30000">
                      <a:prstClr val="black"/>
                    </a:gs>
                  </a:gsLst>
                  <a:lin ang="5400000" scaled="0"/>
                </a:gradFill>
                <a:latin typeface="Consolas" panose="020B0609020204030204" pitchFamily="49" charset="0"/>
              </a:rPr>
              <a:t>)</a:t>
            </a:r>
          </a:p>
        </p:txBody>
      </p:sp>
      <p:cxnSp>
        <p:nvCxnSpPr>
          <p:cNvPr id="3" name="Elbow Connector 2"/>
          <p:cNvCxnSpPr/>
          <p:nvPr/>
        </p:nvCxnSpPr>
        <p:spPr>
          <a:xfrm flipV="1">
            <a:off x="4938597" y="4535990"/>
            <a:ext cx="1289318" cy="323682"/>
          </a:xfrm>
          <a:prstGeom prst="bentConnector3">
            <a:avLst>
              <a:gd name="adj1" fmla="val 93212"/>
            </a:avLst>
          </a:prstGeom>
          <a:ln w="66675">
            <a:tailEnd type="oval"/>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4938597" y="4742315"/>
            <a:ext cx="1811360" cy="588795"/>
          </a:xfrm>
          <a:prstGeom prst="bentConnector3">
            <a:avLst>
              <a:gd name="adj1" fmla="val 94131"/>
            </a:avLst>
          </a:prstGeom>
          <a:ln w="66675">
            <a:tailEnd type="oval"/>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4938597" y="4939065"/>
            <a:ext cx="2329420" cy="862454"/>
          </a:xfrm>
          <a:prstGeom prst="bentConnector3">
            <a:avLst>
              <a:gd name="adj1" fmla="val 96275"/>
            </a:avLst>
          </a:prstGeom>
          <a:ln w="66675">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9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42" presetClass="path" presetSubtype="0" accel="50000" decel="50000" fill="hold" grpId="0" nodeType="withEffect">
                                  <p:stCondLst>
                                    <p:cond delay="0"/>
                                  </p:stCondLst>
                                  <p:childTnLst>
                                    <p:animMotion origin="layout" path="M 0.00716 -0.4794 L 0.00937 -0.00532 " pathEditMode="relative" rAng="0" ptsTypes="AA">
                                      <p:cBhvr>
                                        <p:cTn id="17" dur="2000" fill="hold"/>
                                        <p:tgtEl>
                                          <p:spTgt spid="36"/>
                                        </p:tgtEl>
                                        <p:attrNameLst>
                                          <p:attrName>ppt_x</p:attrName>
                                          <p:attrName>ppt_y</p:attrName>
                                        </p:attrNameLst>
                                      </p:cBhvr>
                                      <p:rCtr x="104" y="23704"/>
                                    </p:animMotion>
                                  </p:childTnLst>
                                </p:cTn>
                              </p:par>
                              <p:par>
                                <p:cTn id="18" presetID="22" presetClass="entr" presetSubtype="1" fill="hold" grpId="0" nodeType="withEffect">
                                  <p:stCondLst>
                                    <p:cond delay="8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1000"/>
                                        <p:tgtEl>
                                          <p:spTgt spid="29"/>
                                        </p:tgtEl>
                                      </p:cBhvr>
                                    </p:animEffect>
                                  </p:childTnLst>
                                </p:cTn>
                              </p:par>
                            </p:childTnLst>
                          </p:cTn>
                        </p:par>
                        <p:par>
                          <p:cTn id="21" fill="hold">
                            <p:stCondLst>
                              <p:cond delay="2000"/>
                            </p:stCondLst>
                            <p:childTnLst>
                              <p:par>
                                <p:cTn id="22" presetID="10" presetClass="entr" presetSubtype="0" fill="hold" grpId="0" nodeType="afterEffect">
                                  <p:stCondLst>
                                    <p:cond delay="0"/>
                                  </p:stCondLst>
                                  <p:iterate type="lt">
                                    <p:tmPct val="0"/>
                                  </p:iterate>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300"/>
                                        <p:tgtEl>
                                          <p:spTgt spid="3"/>
                                        </p:tgtEl>
                                      </p:cBhvr>
                                    </p:animEffect>
                                  </p:childTnLst>
                                </p:cTn>
                              </p:par>
                            </p:childTnLst>
                          </p:cTn>
                        </p:par>
                        <p:par>
                          <p:cTn id="34" fill="hold">
                            <p:stCondLst>
                              <p:cond delay="800"/>
                            </p:stCondLst>
                            <p:childTnLst>
                              <p:par>
                                <p:cTn id="35" presetID="10"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par>
                          <p:cTn id="38" fill="hold">
                            <p:stCondLst>
                              <p:cond delay="1300"/>
                            </p:stCondLst>
                            <p:childTnLst>
                              <p:par>
                                <p:cTn id="39" presetID="22" presetClass="entr" presetSubtype="8"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300"/>
                                        <p:tgtEl>
                                          <p:spTgt spid="42"/>
                                        </p:tgtEl>
                                      </p:cBhvr>
                                    </p:animEffect>
                                  </p:childTnLst>
                                </p:cTn>
                              </p:par>
                            </p:childTnLst>
                          </p:cTn>
                        </p:par>
                        <p:par>
                          <p:cTn id="42" fill="hold">
                            <p:stCondLst>
                              <p:cond delay="16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p:stCondLst>
                              <p:cond delay="2100"/>
                            </p:stCondLst>
                            <p:childTnLst>
                              <p:par>
                                <p:cTn id="47" presetID="22" presetClass="entr" presetSubtype="8" fill="hold"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left)">
                                      <p:cBhvr>
                                        <p:cTn id="49" dur="3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28" grpId="0"/>
      <p:bldP spid="35" grpId="0"/>
      <p:bldP spid="29" grpId="0" animBg="1"/>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Stay Connected</a:t>
            </a:r>
          </a:p>
        </p:txBody>
      </p:sp>
      <p:sp>
        <p:nvSpPr>
          <p:cNvPr id="6" name="Text Placeholder 5"/>
          <p:cNvSpPr>
            <a:spLocks noGrp="1"/>
          </p:cNvSpPr>
          <p:nvPr>
            <p:ph type="body" sz="quarter" idx="4294967295"/>
          </p:nvPr>
        </p:nvSpPr>
        <p:spPr>
          <a:xfrm>
            <a:off x="275482" y="1517721"/>
            <a:ext cx="11887878" cy="5461530"/>
          </a:xfrm>
        </p:spPr>
        <p:txBody>
          <a:bodyPr/>
          <a:lstStyle/>
          <a:p>
            <a:r>
              <a:rPr lang="en-US" sz="3876" dirty="0"/>
              <a:t>Code and Guidance!</a:t>
            </a:r>
          </a:p>
          <a:p>
            <a:pPr lvl="1"/>
            <a:r>
              <a:rPr lang="en-US" sz="2276" dirty="0"/>
              <a:t>Windows UI Dev Labs GitHub: </a:t>
            </a:r>
            <a:r>
              <a:rPr lang="en-US" sz="2276" dirty="0">
                <a:hlinkClick r:id="rId3"/>
              </a:rPr>
              <a:t>http://aka.ms/winuilabs</a:t>
            </a:r>
            <a:r>
              <a:rPr lang="en-US" sz="2276" dirty="0"/>
              <a:t> </a:t>
            </a:r>
          </a:p>
          <a:p>
            <a:pPr lvl="1"/>
            <a:r>
              <a:rPr lang="en-US" sz="2399" dirty="0"/>
              <a:t>UWP Samples: </a:t>
            </a:r>
            <a:r>
              <a:rPr lang="en-US" sz="2399" dirty="0">
                <a:hlinkClick r:id="rId4"/>
              </a:rPr>
              <a:t>http://aka.ms/uwpsamples</a:t>
            </a:r>
            <a:r>
              <a:rPr lang="en-US" sz="2399" dirty="0"/>
              <a:t> </a:t>
            </a:r>
          </a:p>
          <a:p>
            <a:pPr lvl="1"/>
            <a:r>
              <a:rPr lang="en-US" sz="2399" dirty="0"/>
              <a:t>Design/UI Guidance: </a:t>
            </a:r>
            <a:r>
              <a:rPr lang="en-US" sz="2399" dirty="0">
                <a:hlinkClick r:id="rId5"/>
              </a:rPr>
              <a:t>http://dev.windows.com/design</a:t>
            </a:r>
            <a:r>
              <a:rPr lang="en-US" sz="2399" dirty="0"/>
              <a:t> </a:t>
            </a:r>
          </a:p>
          <a:p>
            <a:pPr lvl="1"/>
            <a:endParaRPr lang="en-US" sz="3876" dirty="0"/>
          </a:p>
          <a:p>
            <a:r>
              <a:rPr lang="en-US" sz="3876" dirty="0"/>
              <a:t>Twitter </a:t>
            </a:r>
            <a:r>
              <a:rPr lang="en-US" sz="3876" dirty="0">
                <a:hlinkClick r:id="rId6"/>
              </a:rPr>
              <a:t>@</a:t>
            </a:r>
            <a:r>
              <a:rPr lang="en-US" sz="3876" dirty="0" err="1">
                <a:hlinkClick r:id="rId6"/>
              </a:rPr>
              <a:t>WindowsUI</a:t>
            </a:r>
            <a:endParaRPr lang="en-US" sz="3876" dirty="0"/>
          </a:p>
          <a:p>
            <a:endParaRPr lang="en-US" sz="3876" dirty="0"/>
          </a:p>
          <a:p>
            <a:r>
              <a:rPr lang="en-US" sz="3876" dirty="0"/>
              <a:t>Other ways to provide feedback</a:t>
            </a:r>
          </a:p>
          <a:p>
            <a:pPr lvl="1"/>
            <a:r>
              <a:rPr lang="en-US" sz="2397" dirty="0"/>
              <a:t>Finding Issues / Bugs?  Report them using the Windows Feedback app</a:t>
            </a:r>
          </a:p>
          <a:p>
            <a:pPr lvl="1"/>
            <a:r>
              <a:rPr lang="en-US" sz="2397" dirty="0"/>
              <a:t>MSDN Forums: </a:t>
            </a:r>
            <a:r>
              <a:rPr lang="en-US" sz="2397" dirty="0">
                <a:hlinkClick r:id="rId7"/>
              </a:rPr>
              <a:t>https://social.msdn.microsoft.com/forums/</a:t>
            </a:r>
            <a:r>
              <a:rPr lang="en-US" sz="2397" dirty="0"/>
              <a:t> </a:t>
            </a:r>
          </a:p>
        </p:txBody>
      </p:sp>
    </p:spTree>
    <p:extLst>
      <p:ext uri="{BB962C8B-B14F-4D97-AF65-F5344CB8AC3E}">
        <p14:creationId xmlns:p14="http://schemas.microsoft.com/office/powerpoint/2010/main" val="2361201255"/>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1439862"/>
            <a:ext cx="12436475" cy="3176254"/>
          </a:xfrm>
        </p:spPr>
        <p:txBody>
          <a:bodyPr/>
          <a:lstStyle/>
          <a:p>
            <a:r>
              <a:rPr lang="en-US" dirty="0"/>
              <a:t>Q&amp;A</a:t>
            </a:r>
            <a:br>
              <a:rPr lang="en-US" dirty="0"/>
            </a:br>
            <a:br>
              <a:rPr lang="en-US" dirty="0"/>
            </a:br>
            <a:r>
              <a:rPr lang="en-US" dirty="0"/>
              <a:t>Thanks!</a:t>
            </a:r>
          </a:p>
        </p:txBody>
      </p:sp>
    </p:spTree>
    <p:extLst>
      <p:ext uri="{BB962C8B-B14F-4D97-AF65-F5344CB8AC3E}">
        <p14:creationId xmlns:p14="http://schemas.microsoft.com/office/powerpoint/2010/main" val="16234199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209972"/>
            <a:ext cx="11429999" cy="2843855"/>
          </a:xfrm>
        </p:spPr>
        <p:txBody>
          <a:bodyPr/>
          <a:lstStyle/>
          <a:p>
            <a:r>
              <a:rPr lang="en-US" sz="4800" dirty="0">
                <a:latin typeface="+mj-lt"/>
              </a:rPr>
              <a:t>Making Beautiful Experiences a reality:</a:t>
            </a:r>
            <a:br>
              <a:rPr lang="en-US" dirty="0">
                <a:latin typeface="+mj-lt"/>
              </a:rPr>
            </a:br>
            <a:r>
              <a:rPr lang="en-US" dirty="0">
                <a:latin typeface="+mj-lt"/>
              </a:rPr>
              <a:t> </a:t>
            </a:r>
            <a:br>
              <a:rPr lang="en-US" dirty="0">
                <a:latin typeface="+mj-lt"/>
              </a:rPr>
            </a:br>
            <a:r>
              <a:rPr lang="en-US" dirty="0">
                <a:latin typeface="+mj-lt"/>
              </a:rPr>
              <a:t>Windows UI Platform</a:t>
            </a:r>
            <a:endParaRPr lang="en-US" dirty="0"/>
          </a:p>
        </p:txBody>
      </p:sp>
    </p:spTree>
    <p:extLst>
      <p:ext uri="{BB962C8B-B14F-4D97-AF65-F5344CB8AC3E}">
        <p14:creationId xmlns:p14="http://schemas.microsoft.com/office/powerpoint/2010/main" val="1062875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UI Framework Layering</a:t>
            </a:r>
          </a:p>
        </p:txBody>
      </p:sp>
      <p:grpSp>
        <p:nvGrpSpPr>
          <p:cNvPr id="35" name="Group 34"/>
          <p:cNvGrpSpPr/>
          <p:nvPr/>
        </p:nvGrpSpPr>
        <p:grpSpPr>
          <a:xfrm>
            <a:off x="8576778" y="1969915"/>
            <a:ext cx="3108960" cy="3473623"/>
            <a:chOff x="8576778" y="1969915"/>
            <a:chExt cx="3108960" cy="3473623"/>
          </a:xfrm>
        </p:grpSpPr>
        <p:sp>
          <p:nvSpPr>
            <p:cNvPr id="27" name="TextBox 26"/>
            <p:cNvSpPr txBox="1"/>
            <p:nvPr/>
          </p:nvSpPr>
          <p:spPr>
            <a:xfrm>
              <a:off x="8576778" y="3277047"/>
              <a:ext cx="3108960" cy="841769"/>
            </a:xfrm>
            <a:prstGeom prst="rect">
              <a:avLst/>
            </a:prstGeom>
            <a:noFill/>
          </p:spPr>
          <p:txBody>
            <a:bodyPr wrap="square" lIns="0" tIns="0" rIns="0" bIns="0" rtlCol="0">
              <a:spAutoFit/>
            </a:bodyPr>
            <a:lstStyle/>
            <a:p>
              <a:pPr marL="0" marR="0" lvl="0" indent="0" algn="l" defTabSz="932596"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Visual layer</a:t>
              </a:r>
              <a:endParaRPr kumimoji="0" lang="en-US" sz="1428" b="0" i="0" u="none" strike="noStrike" kern="0" cap="none" spc="0" normalizeH="0" baseline="0" noProof="0" dirty="0">
                <a:ln>
                  <a:noFill/>
                </a:ln>
                <a:solidFill>
                  <a:srgbClr val="0078D7"/>
                </a:solidFill>
                <a:effectLst/>
                <a:uLnTx/>
                <a:uFillTx/>
                <a:latin typeface="Segoe UI"/>
                <a:ea typeface="+mn-ea"/>
                <a:cs typeface="+mn-cs"/>
              </a:endParaRPr>
            </a:p>
            <a:p>
              <a:pPr marL="0" marR="0" lvl="0" indent="0" algn="l" defTabSz="93259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Visuals, Animations &amp; Expressions, Effects, Input Routing &amp; Manipulations</a:t>
              </a:r>
            </a:p>
          </p:txBody>
        </p:sp>
        <p:sp>
          <p:nvSpPr>
            <p:cNvPr id="28" name="TextBox 27"/>
            <p:cNvSpPr txBox="1"/>
            <p:nvPr/>
          </p:nvSpPr>
          <p:spPr>
            <a:xfrm>
              <a:off x="8576778" y="1969915"/>
              <a:ext cx="3108960" cy="885755"/>
            </a:xfrm>
            <a:prstGeom prst="rect">
              <a:avLst/>
            </a:prstGeom>
            <a:noFill/>
          </p:spPr>
          <p:txBody>
            <a:bodyPr wrap="square" lIns="0" tIns="0" rIns="0" bIns="0" rtlCol="0">
              <a:spAutoFit/>
            </a:bodyPr>
            <a:lstStyle/>
            <a:p>
              <a:pPr marL="0" marR="0" lvl="0" indent="0" algn="l" defTabSz="932596"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BCF2"/>
                  </a:solidFill>
                  <a:effectLst/>
                  <a:uLnTx/>
                  <a:uFillTx/>
                  <a:latin typeface="Segoe UI Semilight" panose="020B0402040204020203" pitchFamily="34" charset="0"/>
                  <a:ea typeface="+mn-ea"/>
                  <a:cs typeface="Segoe UI Semilight" panose="020B0402040204020203" pitchFamily="34" charset="0"/>
                </a:rPr>
                <a:t>Framework layer</a:t>
              </a:r>
            </a:p>
            <a:p>
              <a:pPr marL="0" marR="0" lvl="0" indent="0" algn="l" defTabSz="932596"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Controls, layout, markup, accessibility, data binding </a:t>
              </a:r>
            </a:p>
          </p:txBody>
        </p:sp>
        <p:sp>
          <p:nvSpPr>
            <p:cNvPr id="29" name="TextBox 28"/>
            <p:cNvSpPr txBox="1"/>
            <p:nvPr/>
          </p:nvSpPr>
          <p:spPr>
            <a:xfrm>
              <a:off x="8576778" y="4601769"/>
              <a:ext cx="3108960" cy="841769"/>
            </a:xfrm>
            <a:prstGeom prst="rect">
              <a:avLst/>
            </a:prstGeom>
            <a:noFill/>
          </p:spPr>
          <p:txBody>
            <a:bodyPr wrap="square" lIns="0" tIns="0" rIns="0" bIns="0" rtlCol="0">
              <a:spAutoFit/>
            </a:bodyPr>
            <a:lstStyle/>
            <a:p>
              <a:pPr marL="0" marR="0" lvl="0" indent="0" algn="l" defTabSz="932596"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Graphics layer</a:t>
              </a:r>
              <a:endParaRPr kumimoji="0" lang="en-US" sz="1428" b="0" i="0" u="none" strike="noStrike" kern="0" cap="none" spc="0" normalizeH="0" baseline="0" noProof="0" dirty="0">
                <a:ln>
                  <a:noFill/>
                </a:ln>
                <a:solidFill>
                  <a:srgbClr val="002050"/>
                </a:solidFill>
                <a:effectLst/>
                <a:uLnTx/>
                <a:uFillTx/>
                <a:latin typeface="Segoe UI"/>
                <a:ea typeface="+mn-ea"/>
                <a:cs typeface="+mn-cs"/>
              </a:endParaRPr>
            </a:p>
            <a:p>
              <a:pPr marL="0" marR="0" lvl="0" indent="0" algn="l" defTabSz="932596" rtl="0" eaLnBrk="1" fontAlgn="auto" latinLnBrk="0" hangingPunct="1">
                <a:lnSpc>
                  <a:spcPct val="90000"/>
                </a:lnSpc>
                <a:spcBef>
                  <a:spcPts val="0"/>
                </a:spcBef>
                <a:spcAft>
                  <a:spcPts val="600"/>
                </a:spcAft>
                <a:buClrTx/>
                <a:buSzTx/>
                <a:buFontTx/>
                <a:buNone/>
                <a:tabLst/>
                <a:defRPr/>
              </a:pPr>
              <a:r>
                <a:rPr kumimoji="0" lang="en-US" sz="1428" b="0" i="0" u="none" strike="noStrike" kern="0" cap="none" spc="0" normalizeH="0" baseline="0" noProof="0" dirty="0">
                  <a:ln>
                    <a:noFill/>
                  </a:ln>
                  <a:solidFill>
                    <a:srgbClr val="505050"/>
                  </a:solidFill>
                  <a:effectLst/>
                  <a:uLnTx/>
                  <a:uFillTx/>
                  <a:latin typeface="Segoe UI"/>
                  <a:ea typeface="+mn-ea"/>
                  <a:cs typeface="+mn-cs"/>
                </a:rPr>
                <a:t>Text rasterization, shapes &amp; vector rasterization, ink rendering</a:t>
              </a:r>
            </a:p>
          </p:txBody>
        </p:sp>
      </p:grpSp>
      <p:sp>
        <p:nvSpPr>
          <p:cNvPr id="32" name="graphics layer"/>
          <p:cNvSpPr>
            <a:spLocks/>
          </p:cNvSpPr>
          <p:nvPr/>
        </p:nvSpPr>
        <p:spPr bwMode="auto">
          <a:xfrm>
            <a:off x="664487" y="4354398"/>
            <a:ext cx="6867281" cy="1281245"/>
          </a:xfrm>
          <a:custGeom>
            <a:avLst/>
            <a:gdLst>
              <a:gd name="T0" fmla="*/ 11588 w 11588"/>
              <a:gd name="T1" fmla="*/ 2162 h 2162"/>
              <a:gd name="T2" fmla="*/ 0 w 11588"/>
              <a:gd name="T3" fmla="*/ 2162 h 2162"/>
              <a:gd name="T4" fmla="*/ 2032 w 11588"/>
              <a:gd name="T5" fmla="*/ 0 h 2162"/>
              <a:gd name="T6" fmla="*/ 9560 w 11588"/>
              <a:gd name="T7" fmla="*/ 0 h 2162"/>
              <a:gd name="T8" fmla="*/ 11588 w 11588"/>
              <a:gd name="T9" fmla="*/ 2162 h 2162"/>
            </a:gdLst>
            <a:ahLst/>
            <a:cxnLst>
              <a:cxn ang="0">
                <a:pos x="T0" y="T1"/>
              </a:cxn>
              <a:cxn ang="0">
                <a:pos x="T2" y="T3"/>
              </a:cxn>
              <a:cxn ang="0">
                <a:pos x="T4" y="T5"/>
              </a:cxn>
              <a:cxn ang="0">
                <a:pos x="T6" y="T7"/>
              </a:cxn>
              <a:cxn ang="0">
                <a:pos x="T8" y="T9"/>
              </a:cxn>
            </a:cxnLst>
            <a:rect l="0" t="0" r="r" b="b"/>
            <a:pathLst>
              <a:path w="11588" h="2162">
                <a:moveTo>
                  <a:pt x="11588" y="2162"/>
                </a:moveTo>
                <a:lnTo>
                  <a:pt x="0" y="2162"/>
                </a:lnTo>
                <a:lnTo>
                  <a:pt x="2032" y="0"/>
                </a:lnTo>
                <a:lnTo>
                  <a:pt x="9560" y="0"/>
                </a:lnTo>
                <a:lnTo>
                  <a:pt x="11588" y="2162"/>
                </a:lnTo>
                <a:close/>
              </a:path>
            </a:pathLst>
          </a:custGeom>
          <a:gradFill>
            <a:gsLst>
              <a:gs pos="0">
                <a:schemeClr val="bg2">
                  <a:lumMod val="10000"/>
                </a:schemeClr>
              </a:gs>
              <a:gs pos="51000">
                <a:srgbClr val="002050"/>
              </a:gs>
              <a:gs pos="100000">
                <a:srgbClr val="002050"/>
              </a:gs>
            </a:gsLst>
            <a:lin ang="5400000" scaled="1"/>
          </a:gradFill>
          <a:ln>
            <a:noFill/>
          </a:ln>
          <a:effectLst>
            <a:outerShdw blurRad="50800" dist="63500" dir="5400000" algn="t" rotWithShape="0">
              <a:prstClr val="black">
                <a:alpha val="70000"/>
              </a:prstClr>
            </a:outerShdw>
          </a:effec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visual layer"/>
          <p:cNvSpPr>
            <a:spLocks/>
          </p:cNvSpPr>
          <p:nvPr/>
        </p:nvSpPr>
        <p:spPr bwMode="auto">
          <a:xfrm>
            <a:off x="664487" y="3125572"/>
            <a:ext cx="6867281" cy="1281245"/>
          </a:xfrm>
          <a:custGeom>
            <a:avLst/>
            <a:gdLst>
              <a:gd name="T0" fmla="*/ 11588 w 11588"/>
              <a:gd name="T1" fmla="*/ 2162 h 2162"/>
              <a:gd name="T2" fmla="*/ 0 w 11588"/>
              <a:gd name="T3" fmla="*/ 2162 h 2162"/>
              <a:gd name="T4" fmla="*/ 2032 w 11588"/>
              <a:gd name="T5" fmla="*/ 0 h 2162"/>
              <a:gd name="T6" fmla="*/ 9560 w 11588"/>
              <a:gd name="T7" fmla="*/ 0 h 2162"/>
              <a:gd name="T8" fmla="*/ 11588 w 11588"/>
              <a:gd name="T9" fmla="*/ 2162 h 2162"/>
            </a:gdLst>
            <a:ahLst/>
            <a:cxnLst>
              <a:cxn ang="0">
                <a:pos x="T0" y="T1"/>
              </a:cxn>
              <a:cxn ang="0">
                <a:pos x="T2" y="T3"/>
              </a:cxn>
              <a:cxn ang="0">
                <a:pos x="T4" y="T5"/>
              </a:cxn>
              <a:cxn ang="0">
                <a:pos x="T6" y="T7"/>
              </a:cxn>
              <a:cxn ang="0">
                <a:pos x="T8" y="T9"/>
              </a:cxn>
            </a:cxnLst>
            <a:rect l="0" t="0" r="r" b="b"/>
            <a:pathLst>
              <a:path w="11588" h="2162">
                <a:moveTo>
                  <a:pt x="11588" y="2162"/>
                </a:moveTo>
                <a:lnTo>
                  <a:pt x="0" y="2162"/>
                </a:lnTo>
                <a:lnTo>
                  <a:pt x="2032" y="0"/>
                </a:lnTo>
                <a:lnTo>
                  <a:pt x="9560" y="0"/>
                </a:lnTo>
                <a:lnTo>
                  <a:pt x="11588" y="2162"/>
                </a:lnTo>
                <a:close/>
              </a:path>
            </a:pathLst>
          </a:custGeom>
          <a:gradFill>
            <a:gsLst>
              <a:gs pos="0">
                <a:srgbClr val="002050"/>
              </a:gs>
              <a:gs pos="51000">
                <a:srgbClr val="0078D7"/>
              </a:gs>
              <a:gs pos="100000">
                <a:srgbClr val="0078D7"/>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amework layer"/>
          <p:cNvSpPr>
            <a:spLocks/>
          </p:cNvSpPr>
          <p:nvPr/>
        </p:nvSpPr>
        <p:spPr bwMode="auto">
          <a:xfrm>
            <a:off x="664487" y="1896746"/>
            <a:ext cx="6867281" cy="1281245"/>
          </a:xfrm>
          <a:custGeom>
            <a:avLst/>
            <a:gdLst>
              <a:gd name="T0" fmla="*/ 11588 w 11588"/>
              <a:gd name="T1" fmla="*/ 2162 h 2162"/>
              <a:gd name="T2" fmla="*/ 0 w 11588"/>
              <a:gd name="T3" fmla="*/ 2162 h 2162"/>
              <a:gd name="T4" fmla="*/ 2032 w 11588"/>
              <a:gd name="T5" fmla="*/ 0 h 2162"/>
              <a:gd name="T6" fmla="*/ 9560 w 11588"/>
              <a:gd name="T7" fmla="*/ 0 h 2162"/>
              <a:gd name="T8" fmla="*/ 11588 w 11588"/>
              <a:gd name="T9" fmla="*/ 2162 h 2162"/>
            </a:gdLst>
            <a:ahLst/>
            <a:cxnLst>
              <a:cxn ang="0">
                <a:pos x="T0" y="T1"/>
              </a:cxn>
              <a:cxn ang="0">
                <a:pos x="T2" y="T3"/>
              </a:cxn>
              <a:cxn ang="0">
                <a:pos x="T4" y="T5"/>
              </a:cxn>
              <a:cxn ang="0">
                <a:pos x="T6" y="T7"/>
              </a:cxn>
              <a:cxn ang="0">
                <a:pos x="T8" y="T9"/>
              </a:cxn>
            </a:cxnLst>
            <a:rect l="0" t="0" r="r" b="b"/>
            <a:pathLst>
              <a:path w="11588" h="2162">
                <a:moveTo>
                  <a:pt x="11588" y="2162"/>
                </a:moveTo>
                <a:lnTo>
                  <a:pt x="0" y="2162"/>
                </a:lnTo>
                <a:lnTo>
                  <a:pt x="2032" y="0"/>
                </a:lnTo>
                <a:lnTo>
                  <a:pt x="9560" y="0"/>
                </a:lnTo>
                <a:lnTo>
                  <a:pt x="11588" y="2162"/>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7" name="Straight Connector 16"/>
          <p:cNvCxnSpPr/>
          <p:nvPr/>
        </p:nvCxnSpPr>
        <p:spPr>
          <a:xfrm flipH="1">
            <a:off x="6592186" y="2423839"/>
            <a:ext cx="1733107" cy="0"/>
          </a:xfrm>
          <a:prstGeom prst="line">
            <a:avLst/>
          </a:prstGeom>
          <a:ln w="15875">
            <a:solidFill>
              <a:srgbClr val="D83B0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592186" y="3721876"/>
            <a:ext cx="1733107" cy="0"/>
          </a:xfrm>
          <a:prstGeom prst="line">
            <a:avLst/>
          </a:prstGeom>
          <a:ln w="15875">
            <a:solidFill>
              <a:srgbClr val="D83B0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6592186" y="5039832"/>
            <a:ext cx="1733107" cy="0"/>
          </a:xfrm>
          <a:prstGeom prst="line">
            <a:avLst/>
          </a:prstGeom>
          <a:ln w="15875">
            <a:solidFill>
              <a:srgbClr val="D83B0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69057" y="2714050"/>
            <a:ext cx="2658140" cy="304699"/>
          </a:xfrm>
          <a:prstGeom prst="rect">
            <a:avLst/>
          </a:prstGeom>
          <a:noFill/>
        </p:spPr>
        <p:txBody>
          <a:bodyPr wrap="square" lIns="0" tIns="0" rIns="0" bIns="0" rtlCol="0" anchor="ctr" anchorCtr="1">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Windows.UI.XAML</a:t>
            </a:r>
            <a:endParaRPr kumimoji="0" lang="en-US" sz="22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7" name="TextBox 36"/>
          <p:cNvSpPr txBox="1"/>
          <p:nvPr/>
        </p:nvSpPr>
        <p:spPr>
          <a:xfrm>
            <a:off x="2494906" y="3942876"/>
            <a:ext cx="3206441" cy="304699"/>
          </a:xfrm>
          <a:prstGeom prst="rect">
            <a:avLst/>
          </a:prstGeom>
          <a:noFill/>
        </p:spPr>
        <p:txBody>
          <a:bodyPr wrap="square" lIns="0" tIns="0" rIns="0" bIns="0" rtlCol="0" anchor="ctr" anchorCtr="1">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Windows.UI.Composition</a:t>
            </a:r>
            <a:endParaRPr kumimoji="0" lang="en-US" sz="22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8" name="TextBox 37"/>
          <p:cNvSpPr txBox="1"/>
          <p:nvPr/>
        </p:nvSpPr>
        <p:spPr>
          <a:xfrm>
            <a:off x="2769057" y="5222318"/>
            <a:ext cx="2658140" cy="304699"/>
          </a:xfrm>
          <a:prstGeom prst="rect">
            <a:avLst/>
          </a:prstGeom>
          <a:noFill/>
        </p:spPr>
        <p:txBody>
          <a:bodyPr wrap="square" lIns="0" tIns="0" rIns="0" bIns="0" rtlCol="0" anchor="ctr" anchorCtr="1">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Family</a:t>
            </a:r>
          </a:p>
        </p:txBody>
      </p:sp>
    </p:spTree>
    <p:extLst>
      <p:ext uri="{BB962C8B-B14F-4D97-AF65-F5344CB8AC3E}">
        <p14:creationId xmlns:p14="http://schemas.microsoft.com/office/powerpoint/2010/main" val="378870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600"/>
                                        <p:tgtEl>
                                          <p:spTgt spid="32"/>
                                        </p:tgtEl>
                                      </p:cBhvr>
                                    </p:animEffect>
                                    <p:anim calcmode="lin" valueType="num">
                                      <p:cBhvr>
                                        <p:cTn id="8" dur="600" fill="hold"/>
                                        <p:tgtEl>
                                          <p:spTgt spid="32"/>
                                        </p:tgtEl>
                                        <p:attrNameLst>
                                          <p:attrName>ppt_x</p:attrName>
                                        </p:attrNameLst>
                                      </p:cBhvr>
                                      <p:tavLst>
                                        <p:tav tm="0">
                                          <p:val>
                                            <p:strVal val="#ppt_x"/>
                                          </p:val>
                                        </p:tav>
                                        <p:tav tm="100000">
                                          <p:val>
                                            <p:strVal val="#ppt_x"/>
                                          </p:val>
                                        </p:tav>
                                      </p:tavLst>
                                    </p:anim>
                                    <p:anim calcmode="lin" valueType="num">
                                      <p:cBhvr>
                                        <p:cTn id="9" dur="6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5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600"/>
                                        <p:tgtEl>
                                          <p:spTgt spid="31"/>
                                        </p:tgtEl>
                                      </p:cBhvr>
                                    </p:animEffect>
                                    <p:anim calcmode="lin" valueType="num">
                                      <p:cBhvr>
                                        <p:cTn id="13" dur="600" fill="hold"/>
                                        <p:tgtEl>
                                          <p:spTgt spid="31"/>
                                        </p:tgtEl>
                                        <p:attrNameLst>
                                          <p:attrName>ppt_x</p:attrName>
                                        </p:attrNameLst>
                                      </p:cBhvr>
                                      <p:tavLst>
                                        <p:tav tm="0">
                                          <p:val>
                                            <p:strVal val="#ppt_x"/>
                                          </p:val>
                                        </p:tav>
                                        <p:tav tm="100000">
                                          <p:val>
                                            <p:strVal val="#ppt_x"/>
                                          </p:val>
                                        </p:tav>
                                      </p:tavLst>
                                    </p:anim>
                                    <p:anim calcmode="lin" valueType="num">
                                      <p:cBhvr>
                                        <p:cTn id="14" dur="600" fill="hold"/>
                                        <p:tgtEl>
                                          <p:spTgt spid="3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600"/>
                                        <p:tgtEl>
                                          <p:spTgt spid="13"/>
                                        </p:tgtEl>
                                      </p:cBhvr>
                                    </p:animEffect>
                                    <p:anim calcmode="lin" valueType="num">
                                      <p:cBhvr>
                                        <p:cTn id="18" dur="600" fill="hold"/>
                                        <p:tgtEl>
                                          <p:spTgt spid="13"/>
                                        </p:tgtEl>
                                        <p:attrNameLst>
                                          <p:attrName>ppt_x</p:attrName>
                                        </p:attrNameLst>
                                      </p:cBhvr>
                                      <p:tavLst>
                                        <p:tav tm="0">
                                          <p:val>
                                            <p:strVal val="#ppt_x"/>
                                          </p:val>
                                        </p:tav>
                                        <p:tav tm="100000">
                                          <p:val>
                                            <p:strVal val="#ppt_x"/>
                                          </p:val>
                                        </p:tav>
                                      </p:tavLst>
                                    </p:anim>
                                    <p:anim calcmode="lin" valueType="num">
                                      <p:cBhvr>
                                        <p:cTn id="19" dur="6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1600"/>
                            </p:stCondLst>
                            <p:childTnLst>
                              <p:par>
                                <p:cTn id="21" presetID="22" presetClass="entr" presetSubtype="2" fill="hold" nodeType="afterEffect">
                                  <p:stCondLst>
                                    <p:cond delay="250"/>
                                  </p:stCondLst>
                                  <p:childTnLst>
                                    <p:set>
                                      <p:cBhvr>
                                        <p:cTn id="22" dur="1" fill="hold">
                                          <p:stCondLst>
                                            <p:cond delay="0"/>
                                          </p:stCondLst>
                                        </p:cTn>
                                        <p:tgtEl>
                                          <p:spTgt spid="34"/>
                                        </p:tgtEl>
                                        <p:attrNameLst>
                                          <p:attrName>style.visibility</p:attrName>
                                        </p:attrNameLst>
                                      </p:cBhvr>
                                      <p:to>
                                        <p:strVal val="visible"/>
                                      </p:to>
                                    </p:set>
                                    <p:animEffect transition="in" filter="wipe(right)">
                                      <p:cBhvr>
                                        <p:cTn id="23" dur="250"/>
                                        <p:tgtEl>
                                          <p:spTgt spid="34"/>
                                        </p:tgtEl>
                                      </p:cBhvr>
                                    </p:animEffect>
                                  </p:childTnLst>
                                </p:cTn>
                              </p:par>
                              <p:par>
                                <p:cTn id="24" presetID="22" presetClass="entr" presetSubtype="2" fill="hold" nodeType="withEffect">
                                  <p:stCondLst>
                                    <p:cond delay="350"/>
                                  </p:stCondLst>
                                  <p:childTnLst>
                                    <p:set>
                                      <p:cBhvr>
                                        <p:cTn id="25" dur="1" fill="hold">
                                          <p:stCondLst>
                                            <p:cond delay="0"/>
                                          </p:stCondLst>
                                        </p:cTn>
                                        <p:tgtEl>
                                          <p:spTgt spid="33"/>
                                        </p:tgtEl>
                                        <p:attrNameLst>
                                          <p:attrName>style.visibility</p:attrName>
                                        </p:attrNameLst>
                                      </p:cBhvr>
                                      <p:to>
                                        <p:strVal val="visible"/>
                                      </p:to>
                                    </p:set>
                                    <p:animEffect transition="in" filter="wipe(right)">
                                      <p:cBhvr>
                                        <p:cTn id="26" dur="250"/>
                                        <p:tgtEl>
                                          <p:spTgt spid="33"/>
                                        </p:tgtEl>
                                      </p:cBhvr>
                                    </p:animEffect>
                                  </p:childTnLst>
                                </p:cTn>
                              </p:par>
                              <p:par>
                                <p:cTn id="27" presetID="22" presetClass="entr" presetSubtype="2" fill="hold" nodeType="withEffect">
                                  <p:stCondLst>
                                    <p:cond delay="45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250"/>
                                        <p:tgtEl>
                                          <p:spTgt spid="17"/>
                                        </p:tgtEl>
                                      </p:cBhvr>
                                    </p:animEffect>
                                  </p:childTnLst>
                                </p:cTn>
                              </p:par>
                              <p:par>
                                <p:cTn id="30" presetID="10" presetClass="entr" presetSubtype="0" fill="hold" nodeType="withEffect">
                                  <p:stCondLst>
                                    <p:cond delay="6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13" grpId="0" animBg="1"/>
      <p:bldP spid="36" grpId="0"/>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UI Framework Layering</a:t>
            </a:r>
          </a:p>
        </p:txBody>
      </p:sp>
      <p:sp>
        <p:nvSpPr>
          <p:cNvPr id="27" name="TextBox 26"/>
          <p:cNvSpPr txBox="1"/>
          <p:nvPr/>
        </p:nvSpPr>
        <p:spPr>
          <a:xfrm>
            <a:off x="7589838" y="3643083"/>
            <a:ext cx="2194560" cy="246221"/>
          </a:xfrm>
          <a:prstGeom prst="rect">
            <a:avLst/>
          </a:prstGeom>
          <a:noFill/>
        </p:spPr>
        <p:txBody>
          <a:bodyPr wrap="square" lIns="0" tIns="0" rIns="0" bIns="0" rtlCol="0">
            <a:spAutoFit/>
          </a:bodyPr>
          <a:lstStyle/>
          <a:p>
            <a:pPr marL="0" marR="0" lvl="0" indent="0" algn="l" defTabSz="932596"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a:ea typeface="+mn-ea"/>
                <a:cs typeface="Segoe UI Semilight" panose="020B0402040204020203" pitchFamily="34" charset="0"/>
              </a:rPr>
              <a:t>Visual layer</a:t>
            </a:r>
            <a:endParaRPr kumimoji="0" lang="en-US" sz="1600" b="0" i="0" u="none" strike="noStrike" kern="0" cap="none" spc="0" normalizeH="0" baseline="0" noProof="0" dirty="0">
              <a:ln>
                <a:noFill/>
              </a:ln>
              <a:solidFill>
                <a:srgbClr val="0078D7"/>
              </a:solidFill>
              <a:effectLst/>
              <a:uLnTx/>
              <a:uFillTx/>
              <a:latin typeface="Segoe UI"/>
              <a:ea typeface="+mn-ea"/>
              <a:cs typeface="+mn-cs"/>
            </a:endParaRPr>
          </a:p>
        </p:txBody>
      </p:sp>
      <p:sp>
        <p:nvSpPr>
          <p:cNvPr id="28" name="TextBox 27"/>
          <p:cNvSpPr txBox="1"/>
          <p:nvPr/>
        </p:nvSpPr>
        <p:spPr>
          <a:xfrm>
            <a:off x="7589838" y="2414257"/>
            <a:ext cx="2194560" cy="246221"/>
          </a:xfrm>
          <a:prstGeom prst="rect">
            <a:avLst/>
          </a:prstGeom>
          <a:noFill/>
        </p:spPr>
        <p:txBody>
          <a:bodyPr wrap="square" lIns="0" tIns="0" rIns="0" bIns="0" rtlCol="0">
            <a:spAutoFit/>
          </a:bodyPr>
          <a:lstStyle/>
          <a:p>
            <a:pPr marL="0" marR="0" lvl="0" indent="0" algn="l" defTabSz="932596"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BCF2"/>
                </a:solidFill>
                <a:effectLst/>
                <a:uLnTx/>
                <a:uFillTx/>
                <a:latin typeface="Segoe UI"/>
                <a:ea typeface="+mn-ea"/>
                <a:cs typeface="Segoe UI Semilight" panose="020B0402040204020203" pitchFamily="34" charset="0"/>
              </a:rPr>
              <a:t>Framework layer</a:t>
            </a:r>
          </a:p>
        </p:txBody>
      </p:sp>
      <p:sp>
        <p:nvSpPr>
          <p:cNvPr id="29" name="TextBox 28"/>
          <p:cNvSpPr txBox="1"/>
          <p:nvPr/>
        </p:nvSpPr>
        <p:spPr>
          <a:xfrm>
            <a:off x="7589838" y="4871909"/>
            <a:ext cx="2194560" cy="246221"/>
          </a:xfrm>
          <a:prstGeom prst="rect">
            <a:avLst/>
          </a:prstGeom>
          <a:noFill/>
        </p:spPr>
        <p:txBody>
          <a:bodyPr wrap="square" lIns="0" tIns="0" rIns="0" bIns="0" rtlCol="0">
            <a:spAutoFit/>
          </a:bodyPr>
          <a:lstStyle/>
          <a:p>
            <a:pPr marL="0" marR="0" lvl="0" indent="0" algn="l" defTabSz="932596"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a:ea typeface="+mn-ea"/>
                <a:cs typeface="Segoe UI Semilight" panose="020B0402040204020203" pitchFamily="34" charset="0"/>
              </a:rPr>
              <a:t>Graphics layer</a:t>
            </a:r>
            <a:endParaRPr kumimoji="0" lang="en-US" sz="1600" b="0" i="0" u="none" strike="noStrike" kern="0" cap="none" spc="0" normalizeH="0" baseline="0" noProof="0" dirty="0">
              <a:ln>
                <a:noFill/>
              </a:ln>
              <a:solidFill>
                <a:srgbClr val="002050"/>
              </a:solidFill>
              <a:effectLst/>
              <a:uLnTx/>
              <a:uFillTx/>
              <a:latin typeface="Segoe UI"/>
              <a:ea typeface="+mn-ea"/>
              <a:cs typeface="+mn-cs"/>
            </a:endParaRPr>
          </a:p>
        </p:txBody>
      </p:sp>
      <p:sp>
        <p:nvSpPr>
          <p:cNvPr id="32" name="graphics layer"/>
          <p:cNvSpPr>
            <a:spLocks/>
          </p:cNvSpPr>
          <p:nvPr/>
        </p:nvSpPr>
        <p:spPr bwMode="auto">
          <a:xfrm>
            <a:off x="664487" y="4354398"/>
            <a:ext cx="6867281" cy="1281245"/>
          </a:xfrm>
          <a:custGeom>
            <a:avLst/>
            <a:gdLst>
              <a:gd name="T0" fmla="*/ 11588 w 11588"/>
              <a:gd name="T1" fmla="*/ 2162 h 2162"/>
              <a:gd name="T2" fmla="*/ 0 w 11588"/>
              <a:gd name="T3" fmla="*/ 2162 h 2162"/>
              <a:gd name="T4" fmla="*/ 2032 w 11588"/>
              <a:gd name="T5" fmla="*/ 0 h 2162"/>
              <a:gd name="T6" fmla="*/ 9560 w 11588"/>
              <a:gd name="T7" fmla="*/ 0 h 2162"/>
              <a:gd name="T8" fmla="*/ 11588 w 11588"/>
              <a:gd name="T9" fmla="*/ 2162 h 2162"/>
            </a:gdLst>
            <a:ahLst/>
            <a:cxnLst>
              <a:cxn ang="0">
                <a:pos x="T0" y="T1"/>
              </a:cxn>
              <a:cxn ang="0">
                <a:pos x="T2" y="T3"/>
              </a:cxn>
              <a:cxn ang="0">
                <a:pos x="T4" y="T5"/>
              </a:cxn>
              <a:cxn ang="0">
                <a:pos x="T6" y="T7"/>
              </a:cxn>
              <a:cxn ang="0">
                <a:pos x="T8" y="T9"/>
              </a:cxn>
            </a:cxnLst>
            <a:rect l="0" t="0" r="r" b="b"/>
            <a:pathLst>
              <a:path w="11588" h="2162">
                <a:moveTo>
                  <a:pt x="11588" y="2162"/>
                </a:moveTo>
                <a:lnTo>
                  <a:pt x="0" y="2162"/>
                </a:lnTo>
                <a:lnTo>
                  <a:pt x="2032" y="0"/>
                </a:lnTo>
                <a:lnTo>
                  <a:pt x="9560" y="0"/>
                </a:lnTo>
                <a:lnTo>
                  <a:pt x="11588" y="2162"/>
                </a:lnTo>
                <a:close/>
              </a:path>
            </a:pathLst>
          </a:custGeom>
          <a:gradFill>
            <a:gsLst>
              <a:gs pos="0">
                <a:schemeClr val="bg2">
                  <a:lumMod val="10000"/>
                </a:schemeClr>
              </a:gs>
              <a:gs pos="51000">
                <a:srgbClr val="002050"/>
              </a:gs>
              <a:gs pos="100000">
                <a:srgbClr val="002050"/>
              </a:gs>
            </a:gsLst>
            <a:lin ang="5400000" scaled="1"/>
          </a:gradFill>
          <a:ln>
            <a:noFill/>
          </a:ln>
          <a:effectLst>
            <a:outerShdw blurRad="50800" dist="63500" dir="5400000" algn="t" rotWithShape="0">
              <a:prstClr val="black">
                <a:alpha val="70000"/>
              </a:prstClr>
            </a:outerShdw>
          </a:effec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visual layer"/>
          <p:cNvSpPr>
            <a:spLocks/>
          </p:cNvSpPr>
          <p:nvPr/>
        </p:nvSpPr>
        <p:spPr bwMode="auto">
          <a:xfrm>
            <a:off x="664487" y="3125572"/>
            <a:ext cx="6867281" cy="1281245"/>
          </a:xfrm>
          <a:custGeom>
            <a:avLst/>
            <a:gdLst>
              <a:gd name="T0" fmla="*/ 11588 w 11588"/>
              <a:gd name="T1" fmla="*/ 2162 h 2162"/>
              <a:gd name="T2" fmla="*/ 0 w 11588"/>
              <a:gd name="T3" fmla="*/ 2162 h 2162"/>
              <a:gd name="T4" fmla="*/ 2032 w 11588"/>
              <a:gd name="T5" fmla="*/ 0 h 2162"/>
              <a:gd name="T6" fmla="*/ 9560 w 11588"/>
              <a:gd name="T7" fmla="*/ 0 h 2162"/>
              <a:gd name="T8" fmla="*/ 11588 w 11588"/>
              <a:gd name="T9" fmla="*/ 2162 h 2162"/>
            </a:gdLst>
            <a:ahLst/>
            <a:cxnLst>
              <a:cxn ang="0">
                <a:pos x="T0" y="T1"/>
              </a:cxn>
              <a:cxn ang="0">
                <a:pos x="T2" y="T3"/>
              </a:cxn>
              <a:cxn ang="0">
                <a:pos x="T4" y="T5"/>
              </a:cxn>
              <a:cxn ang="0">
                <a:pos x="T6" y="T7"/>
              </a:cxn>
              <a:cxn ang="0">
                <a:pos x="T8" y="T9"/>
              </a:cxn>
            </a:cxnLst>
            <a:rect l="0" t="0" r="r" b="b"/>
            <a:pathLst>
              <a:path w="11588" h="2162">
                <a:moveTo>
                  <a:pt x="11588" y="2162"/>
                </a:moveTo>
                <a:lnTo>
                  <a:pt x="0" y="2162"/>
                </a:lnTo>
                <a:lnTo>
                  <a:pt x="2032" y="0"/>
                </a:lnTo>
                <a:lnTo>
                  <a:pt x="9560" y="0"/>
                </a:lnTo>
                <a:lnTo>
                  <a:pt x="11588" y="2162"/>
                </a:lnTo>
                <a:close/>
              </a:path>
            </a:pathLst>
          </a:custGeom>
          <a:gradFill>
            <a:gsLst>
              <a:gs pos="0">
                <a:srgbClr val="002050"/>
              </a:gs>
              <a:gs pos="51000">
                <a:srgbClr val="0078D7"/>
              </a:gs>
              <a:gs pos="100000">
                <a:srgbClr val="0078D7"/>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amework layer"/>
          <p:cNvSpPr>
            <a:spLocks/>
          </p:cNvSpPr>
          <p:nvPr/>
        </p:nvSpPr>
        <p:spPr bwMode="auto">
          <a:xfrm>
            <a:off x="664487" y="1896746"/>
            <a:ext cx="6867281" cy="1281245"/>
          </a:xfrm>
          <a:custGeom>
            <a:avLst/>
            <a:gdLst>
              <a:gd name="T0" fmla="*/ 11588 w 11588"/>
              <a:gd name="T1" fmla="*/ 2162 h 2162"/>
              <a:gd name="T2" fmla="*/ 0 w 11588"/>
              <a:gd name="T3" fmla="*/ 2162 h 2162"/>
              <a:gd name="T4" fmla="*/ 2032 w 11588"/>
              <a:gd name="T5" fmla="*/ 0 h 2162"/>
              <a:gd name="T6" fmla="*/ 9560 w 11588"/>
              <a:gd name="T7" fmla="*/ 0 h 2162"/>
              <a:gd name="T8" fmla="*/ 11588 w 11588"/>
              <a:gd name="T9" fmla="*/ 2162 h 2162"/>
            </a:gdLst>
            <a:ahLst/>
            <a:cxnLst>
              <a:cxn ang="0">
                <a:pos x="T0" y="T1"/>
              </a:cxn>
              <a:cxn ang="0">
                <a:pos x="T2" y="T3"/>
              </a:cxn>
              <a:cxn ang="0">
                <a:pos x="T4" y="T5"/>
              </a:cxn>
              <a:cxn ang="0">
                <a:pos x="T6" y="T7"/>
              </a:cxn>
              <a:cxn ang="0">
                <a:pos x="T8" y="T9"/>
              </a:cxn>
            </a:cxnLst>
            <a:rect l="0" t="0" r="r" b="b"/>
            <a:pathLst>
              <a:path w="11588" h="2162">
                <a:moveTo>
                  <a:pt x="11588" y="2162"/>
                </a:moveTo>
                <a:lnTo>
                  <a:pt x="0" y="2162"/>
                </a:lnTo>
                <a:lnTo>
                  <a:pt x="2032" y="0"/>
                </a:lnTo>
                <a:lnTo>
                  <a:pt x="9560" y="0"/>
                </a:lnTo>
                <a:lnTo>
                  <a:pt x="11588" y="2162"/>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TextBox 35"/>
          <p:cNvSpPr txBox="1"/>
          <p:nvPr/>
        </p:nvSpPr>
        <p:spPr>
          <a:xfrm>
            <a:off x="2769057" y="2714050"/>
            <a:ext cx="2658140" cy="304699"/>
          </a:xfrm>
          <a:prstGeom prst="rect">
            <a:avLst/>
          </a:prstGeom>
          <a:noFill/>
        </p:spPr>
        <p:txBody>
          <a:bodyPr wrap="square" lIns="0" tIns="0" rIns="0" bIns="0" rtlCol="0" anchor="ctr" anchorCtr="1">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Windows.UI.XAML</a:t>
            </a:r>
            <a:endParaRPr kumimoji="0" lang="en-US" sz="22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7" name="TextBox 36"/>
          <p:cNvSpPr txBox="1"/>
          <p:nvPr/>
        </p:nvSpPr>
        <p:spPr>
          <a:xfrm>
            <a:off x="2494906" y="3942876"/>
            <a:ext cx="3206441" cy="304699"/>
          </a:xfrm>
          <a:prstGeom prst="rect">
            <a:avLst/>
          </a:prstGeom>
          <a:noFill/>
        </p:spPr>
        <p:txBody>
          <a:bodyPr wrap="square" lIns="0" tIns="0" rIns="0" bIns="0" rtlCol="0" anchor="ctr" anchorCtr="1">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Windows.UI.Composition</a:t>
            </a:r>
            <a:endParaRPr kumimoji="0" lang="en-US" sz="22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8" name="TextBox 37"/>
          <p:cNvSpPr txBox="1"/>
          <p:nvPr/>
        </p:nvSpPr>
        <p:spPr>
          <a:xfrm>
            <a:off x="2769057" y="5222318"/>
            <a:ext cx="2658140" cy="304699"/>
          </a:xfrm>
          <a:prstGeom prst="rect">
            <a:avLst/>
          </a:prstGeom>
          <a:noFill/>
        </p:spPr>
        <p:txBody>
          <a:bodyPr wrap="square" lIns="0" tIns="0" rIns="0" bIns="0" rtlCol="0" anchor="ctr" anchorCtr="1">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Family</a:t>
            </a:r>
          </a:p>
        </p:txBody>
      </p:sp>
      <p:sp>
        <p:nvSpPr>
          <p:cNvPr id="11" name="Freeform 10"/>
          <p:cNvSpPr>
            <a:spLocks/>
          </p:cNvSpPr>
          <p:nvPr/>
        </p:nvSpPr>
        <p:spPr bwMode="auto">
          <a:xfrm>
            <a:off x="9948171" y="1896746"/>
            <a:ext cx="476724" cy="3738897"/>
          </a:xfrm>
          <a:custGeom>
            <a:avLst/>
            <a:gdLst>
              <a:gd name="T0" fmla="*/ 90 w 137"/>
              <a:gd name="T1" fmla="*/ 1073 h 1096"/>
              <a:gd name="T2" fmla="*/ 90 w 137"/>
              <a:gd name="T3" fmla="*/ 78 h 1096"/>
              <a:gd name="T4" fmla="*/ 41 w 137"/>
              <a:gd name="T5" fmla="*/ 127 h 1096"/>
              <a:gd name="T6" fmla="*/ 9 w 137"/>
              <a:gd name="T7" fmla="*/ 127 h 1096"/>
              <a:gd name="T8" fmla="*/ 9 w 137"/>
              <a:gd name="T9" fmla="*/ 93 h 1096"/>
              <a:gd name="T10" fmla="*/ 96 w 137"/>
              <a:gd name="T11" fmla="*/ 6 h 1096"/>
              <a:gd name="T12" fmla="*/ 98 w 137"/>
              <a:gd name="T13" fmla="*/ 6 h 1096"/>
              <a:gd name="T14" fmla="*/ 99 w 137"/>
              <a:gd name="T15" fmla="*/ 5 h 1096"/>
              <a:gd name="T16" fmla="*/ 99 w 137"/>
              <a:gd name="T17" fmla="*/ 4 h 1096"/>
              <a:gd name="T18" fmla="*/ 100 w 137"/>
              <a:gd name="T19" fmla="*/ 4 h 1096"/>
              <a:gd name="T20" fmla="*/ 102 w 137"/>
              <a:gd name="T21" fmla="*/ 2 h 1096"/>
              <a:gd name="T22" fmla="*/ 102 w 137"/>
              <a:gd name="T23" fmla="*/ 2 h 1096"/>
              <a:gd name="T24" fmla="*/ 103 w 137"/>
              <a:gd name="T25" fmla="*/ 1 h 1096"/>
              <a:gd name="T26" fmla="*/ 104 w 137"/>
              <a:gd name="T27" fmla="*/ 1 h 1096"/>
              <a:gd name="T28" fmla="*/ 106 w 137"/>
              <a:gd name="T29" fmla="*/ 1 h 1096"/>
              <a:gd name="T30" fmla="*/ 107 w 137"/>
              <a:gd name="T31" fmla="*/ 0 h 1096"/>
              <a:gd name="T32" fmla="*/ 107 w 137"/>
              <a:gd name="T33" fmla="*/ 0 h 1096"/>
              <a:gd name="T34" fmla="*/ 108 w 137"/>
              <a:gd name="T35" fmla="*/ 0 h 1096"/>
              <a:gd name="T36" fmla="*/ 110 w 137"/>
              <a:gd name="T37" fmla="*/ 0 h 1096"/>
              <a:gd name="T38" fmla="*/ 111 w 137"/>
              <a:gd name="T39" fmla="*/ 0 h 1096"/>
              <a:gd name="T40" fmla="*/ 115 w 137"/>
              <a:gd name="T41" fmla="*/ 0 h 1096"/>
              <a:gd name="T42" fmla="*/ 117 w 137"/>
              <a:gd name="T43" fmla="*/ 0 h 1096"/>
              <a:gd name="T44" fmla="*/ 118 w 137"/>
              <a:gd name="T45" fmla="*/ 0 h 1096"/>
              <a:gd name="T46" fmla="*/ 119 w 137"/>
              <a:gd name="T47" fmla="*/ 0 h 1096"/>
              <a:gd name="T48" fmla="*/ 121 w 137"/>
              <a:gd name="T49" fmla="*/ 0 h 1096"/>
              <a:gd name="T50" fmla="*/ 121 w 137"/>
              <a:gd name="T51" fmla="*/ 1 h 1096"/>
              <a:gd name="T52" fmla="*/ 122 w 137"/>
              <a:gd name="T53" fmla="*/ 1 h 1096"/>
              <a:gd name="T54" fmla="*/ 123 w 137"/>
              <a:gd name="T55" fmla="*/ 1 h 1096"/>
              <a:gd name="T56" fmla="*/ 125 w 137"/>
              <a:gd name="T57" fmla="*/ 2 h 1096"/>
              <a:gd name="T58" fmla="*/ 125 w 137"/>
              <a:gd name="T59" fmla="*/ 2 h 1096"/>
              <a:gd name="T60" fmla="*/ 126 w 137"/>
              <a:gd name="T61" fmla="*/ 4 h 1096"/>
              <a:gd name="T62" fmla="*/ 127 w 137"/>
              <a:gd name="T63" fmla="*/ 4 h 1096"/>
              <a:gd name="T64" fmla="*/ 129 w 137"/>
              <a:gd name="T65" fmla="*/ 5 h 1096"/>
              <a:gd name="T66" fmla="*/ 130 w 137"/>
              <a:gd name="T67" fmla="*/ 6 h 1096"/>
              <a:gd name="T68" fmla="*/ 130 w 137"/>
              <a:gd name="T69" fmla="*/ 6 h 1096"/>
              <a:gd name="T70" fmla="*/ 130 w 137"/>
              <a:gd name="T71" fmla="*/ 6 h 1096"/>
              <a:gd name="T72" fmla="*/ 131 w 137"/>
              <a:gd name="T73" fmla="*/ 8 h 1096"/>
              <a:gd name="T74" fmla="*/ 133 w 137"/>
              <a:gd name="T75" fmla="*/ 9 h 1096"/>
              <a:gd name="T76" fmla="*/ 133 w 137"/>
              <a:gd name="T77" fmla="*/ 9 h 1096"/>
              <a:gd name="T78" fmla="*/ 134 w 137"/>
              <a:gd name="T79" fmla="*/ 10 h 1096"/>
              <a:gd name="T80" fmla="*/ 134 w 137"/>
              <a:gd name="T81" fmla="*/ 12 h 1096"/>
              <a:gd name="T82" fmla="*/ 134 w 137"/>
              <a:gd name="T83" fmla="*/ 13 h 1096"/>
              <a:gd name="T84" fmla="*/ 135 w 137"/>
              <a:gd name="T85" fmla="*/ 13 h 1096"/>
              <a:gd name="T86" fmla="*/ 135 w 137"/>
              <a:gd name="T87" fmla="*/ 14 h 1096"/>
              <a:gd name="T88" fmla="*/ 135 w 137"/>
              <a:gd name="T89" fmla="*/ 16 h 1096"/>
              <a:gd name="T90" fmla="*/ 135 w 137"/>
              <a:gd name="T91" fmla="*/ 17 h 1096"/>
              <a:gd name="T92" fmla="*/ 137 w 137"/>
              <a:gd name="T93" fmla="*/ 18 h 1096"/>
              <a:gd name="T94" fmla="*/ 137 w 137"/>
              <a:gd name="T95" fmla="*/ 20 h 1096"/>
              <a:gd name="T96" fmla="*/ 137 w 137"/>
              <a:gd name="T97" fmla="*/ 20 h 1096"/>
              <a:gd name="T98" fmla="*/ 137 w 137"/>
              <a:gd name="T99" fmla="*/ 22 h 1096"/>
              <a:gd name="T100" fmla="*/ 137 w 137"/>
              <a:gd name="T101" fmla="*/ 1073 h 1096"/>
              <a:gd name="T102" fmla="*/ 114 w 137"/>
              <a:gd name="T103" fmla="*/ 1096 h 1096"/>
              <a:gd name="T104" fmla="*/ 90 w 137"/>
              <a:gd name="T105" fmla="*/ 1073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096">
                <a:moveTo>
                  <a:pt x="90" y="1073"/>
                </a:moveTo>
                <a:cubicBezTo>
                  <a:pt x="90" y="685"/>
                  <a:pt x="90" y="78"/>
                  <a:pt x="90" y="78"/>
                </a:cubicBezTo>
                <a:cubicBezTo>
                  <a:pt x="41" y="127"/>
                  <a:pt x="41" y="127"/>
                  <a:pt x="41" y="127"/>
                </a:cubicBezTo>
                <a:cubicBezTo>
                  <a:pt x="32" y="136"/>
                  <a:pt x="17" y="136"/>
                  <a:pt x="9" y="127"/>
                </a:cubicBezTo>
                <a:cubicBezTo>
                  <a:pt x="0" y="117"/>
                  <a:pt x="0" y="103"/>
                  <a:pt x="9" y="93"/>
                </a:cubicBezTo>
                <a:cubicBezTo>
                  <a:pt x="96" y="6"/>
                  <a:pt x="96" y="6"/>
                  <a:pt x="96" y="6"/>
                </a:cubicBezTo>
                <a:cubicBezTo>
                  <a:pt x="96" y="6"/>
                  <a:pt x="96" y="6"/>
                  <a:pt x="98" y="6"/>
                </a:cubicBezTo>
                <a:cubicBezTo>
                  <a:pt x="98" y="5"/>
                  <a:pt x="98" y="5"/>
                  <a:pt x="99" y="5"/>
                </a:cubicBezTo>
                <a:cubicBezTo>
                  <a:pt x="99" y="4"/>
                  <a:pt x="99" y="4"/>
                  <a:pt x="99" y="4"/>
                </a:cubicBezTo>
                <a:cubicBezTo>
                  <a:pt x="100" y="4"/>
                  <a:pt x="100" y="4"/>
                  <a:pt x="100" y="4"/>
                </a:cubicBezTo>
                <a:cubicBezTo>
                  <a:pt x="100" y="2"/>
                  <a:pt x="100" y="2"/>
                  <a:pt x="102" y="2"/>
                </a:cubicBezTo>
                <a:cubicBezTo>
                  <a:pt x="102" y="2"/>
                  <a:pt x="102" y="2"/>
                  <a:pt x="102" y="2"/>
                </a:cubicBezTo>
                <a:cubicBezTo>
                  <a:pt x="103" y="2"/>
                  <a:pt x="103" y="1"/>
                  <a:pt x="103" y="1"/>
                </a:cubicBezTo>
                <a:cubicBezTo>
                  <a:pt x="104" y="1"/>
                  <a:pt x="104" y="1"/>
                  <a:pt x="104" y="1"/>
                </a:cubicBezTo>
                <a:cubicBezTo>
                  <a:pt x="104" y="1"/>
                  <a:pt x="104" y="1"/>
                  <a:pt x="106" y="1"/>
                </a:cubicBezTo>
                <a:cubicBezTo>
                  <a:pt x="106" y="1"/>
                  <a:pt x="106" y="1"/>
                  <a:pt x="107" y="0"/>
                </a:cubicBezTo>
                <a:cubicBezTo>
                  <a:pt x="107" y="0"/>
                  <a:pt x="107" y="0"/>
                  <a:pt x="107" y="0"/>
                </a:cubicBezTo>
                <a:cubicBezTo>
                  <a:pt x="108" y="0"/>
                  <a:pt x="108" y="0"/>
                  <a:pt x="108" y="0"/>
                </a:cubicBezTo>
                <a:cubicBezTo>
                  <a:pt x="110" y="0"/>
                  <a:pt x="110" y="0"/>
                  <a:pt x="110" y="0"/>
                </a:cubicBezTo>
                <a:cubicBezTo>
                  <a:pt x="111" y="0"/>
                  <a:pt x="111" y="0"/>
                  <a:pt x="111" y="0"/>
                </a:cubicBezTo>
                <a:cubicBezTo>
                  <a:pt x="113" y="0"/>
                  <a:pt x="114" y="0"/>
                  <a:pt x="115" y="0"/>
                </a:cubicBezTo>
                <a:cubicBezTo>
                  <a:pt x="117" y="0"/>
                  <a:pt x="117" y="0"/>
                  <a:pt x="117" y="0"/>
                </a:cubicBezTo>
                <a:cubicBezTo>
                  <a:pt x="118" y="0"/>
                  <a:pt x="118" y="0"/>
                  <a:pt x="118" y="0"/>
                </a:cubicBezTo>
                <a:cubicBezTo>
                  <a:pt x="119" y="0"/>
                  <a:pt x="119" y="0"/>
                  <a:pt x="119" y="0"/>
                </a:cubicBezTo>
                <a:cubicBezTo>
                  <a:pt x="119" y="0"/>
                  <a:pt x="119" y="0"/>
                  <a:pt x="121" y="0"/>
                </a:cubicBezTo>
                <a:cubicBezTo>
                  <a:pt x="121" y="1"/>
                  <a:pt x="121" y="1"/>
                  <a:pt x="121" y="1"/>
                </a:cubicBezTo>
                <a:cubicBezTo>
                  <a:pt x="122" y="1"/>
                  <a:pt x="122" y="1"/>
                  <a:pt x="122" y="1"/>
                </a:cubicBezTo>
                <a:cubicBezTo>
                  <a:pt x="123" y="1"/>
                  <a:pt x="123" y="1"/>
                  <a:pt x="123" y="1"/>
                </a:cubicBezTo>
                <a:cubicBezTo>
                  <a:pt x="125" y="2"/>
                  <a:pt x="125" y="2"/>
                  <a:pt x="125" y="2"/>
                </a:cubicBezTo>
                <a:cubicBezTo>
                  <a:pt x="125" y="2"/>
                  <a:pt x="125" y="2"/>
                  <a:pt x="125" y="2"/>
                </a:cubicBezTo>
                <a:cubicBezTo>
                  <a:pt x="126" y="2"/>
                  <a:pt x="126" y="2"/>
                  <a:pt x="126" y="4"/>
                </a:cubicBezTo>
                <a:cubicBezTo>
                  <a:pt x="127" y="4"/>
                  <a:pt x="127" y="4"/>
                  <a:pt x="127" y="4"/>
                </a:cubicBezTo>
                <a:cubicBezTo>
                  <a:pt x="127" y="4"/>
                  <a:pt x="127" y="4"/>
                  <a:pt x="129" y="5"/>
                </a:cubicBezTo>
                <a:cubicBezTo>
                  <a:pt x="129" y="5"/>
                  <a:pt x="129" y="5"/>
                  <a:pt x="130" y="6"/>
                </a:cubicBezTo>
                <a:cubicBezTo>
                  <a:pt x="130" y="6"/>
                  <a:pt x="130" y="6"/>
                  <a:pt x="130" y="6"/>
                </a:cubicBezTo>
                <a:cubicBezTo>
                  <a:pt x="130" y="6"/>
                  <a:pt x="130" y="6"/>
                  <a:pt x="130" y="6"/>
                </a:cubicBezTo>
                <a:cubicBezTo>
                  <a:pt x="131" y="8"/>
                  <a:pt x="131" y="8"/>
                  <a:pt x="131" y="8"/>
                </a:cubicBezTo>
                <a:cubicBezTo>
                  <a:pt x="131" y="8"/>
                  <a:pt x="131" y="9"/>
                  <a:pt x="133" y="9"/>
                </a:cubicBezTo>
                <a:cubicBezTo>
                  <a:pt x="133" y="9"/>
                  <a:pt x="133" y="9"/>
                  <a:pt x="133" y="9"/>
                </a:cubicBezTo>
                <a:cubicBezTo>
                  <a:pt x="133" y="10"/>
                  <a:pt x="133" y="10"/>
                  <a:pt x="134" y="10"/>
                </a:cubicBezTo>
                <a:cubicBezTo>
                  <a:pt x="134" y="12"/>
                  <a:pt x="134" y="12"/>
                  <a:pt x="134" y="12"/>
                </a:cubicBezTo>
                <a:cubicBezTo>
                  <a:pt x="134" y="12"/>
                  <a:pt x="134" y="12"/>
                  <a:pt x="134" y="13"/>
                </a:cubicBezTo>
                <a:cubicBezTo>
                  <a:pt x="135" y="13"/>
                  <a:pt x="135" y="13"/>
                  <a:pt x="135" y="13"/>
                </a:cubicBezTo>
                <a:cubicBezTo>
                  <a:pt x="135" y="14"/>
                  <a:pt x="135" y="14"/>
                  <a:pt x="135" y="14"/>
                </a:cubicBezTo>
                <a:cubicBezTo>
                  <a:pt x="135" y="16"/>
                  <a:pt x="135" y="16"/>
                  <a:pt x="135" y="16"/>
                </a:cubicBezTo>
                <a:cubicBezTo>
                  <a:pt x="135" y="17"/>
                  <a:pt x="135" y="17"/>
                  <a:pt x="135" y="17"/>
                </a:cubicBezTo>
                <a:cubicBezTo>
                  <a:pt x="137" y="17"/>
                  <a:pt x="137" y="17"/>
                  <a:pt x="137" y="18"/>
                </a:cubicBezTo>
                <a:cubicBezTo>
                  <a:pt x="137" y="18"/>
                  <a:pt x="137" y="18"/>
                  <a:pt x="137" y="20"/>
                </a:cubicBezTo>
                <a:cubicBezTo>
                  <a:pt x="137" y="20"/>
                  <a:pt x="137" y="20"/>
                  <a:pt x="137" y="20"/>
                </a:cubicBezTo>
                <a:cubicBezTo>
                  <a:pt x="137" y="21"/>
                  <a:pt x="137" y="22"/>
                  <a:pt x="137" y="22"/>
                </a:cubicBezTo>
                <a:cubicBezTo>
                  <a:pt x="137" y="466"/>
                  <a:pt x="137" y="1073"/>
                  <a:pt x="137" y="1073"/>
                </a:cubicBezTo>
                <a:cubicBezTo>
                  <a:pt x="137" y="1085"/>
                  <a:pt x="126" y="1096"/>
                  <a:pt x="114" y="1096"/>
                </a:cubicBezTo>
                <a:cubicBezTo>
                  <a:pt x="100" y="1096"/>
                  <a:pt x="90" y="1085"/>
                  <a:pt x="90" y="1073"/>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29"/>
          <p:cNvSpPr>
            <a:spLocks/>
          </p:cNvSpPr>
          <p:nvPr/>
        </p:nvSpPr>
        <p:spPr bwMode="auto">
          <a:xfrm flipH="1" flipV="1">
            <a:off x="10493135" y="1896746"/>
            <a:ext cx="476724" cy="3738897"/>
          </a:xfrm>
          <a:custGeom>
            <a:avLst/>
            <a:gdLst>
              <a:gd name="T0" fmla="*/ 90 w 137"/>
              <a:gd name="T1" fmla="*/ 1073 h 1096"/>
              <a:gd name="T2" fmla="*/ 90 w 137"/>
              <a:gd name="T3" fmla="*/ 78 h 1096"/>
              <a:gd name="T4" fmla="*/ 41 w 137"/>
              <a:gd name="T5" fmla="*/ 127 h 1096"/>
              <a:gd name="T6" fmla="*/ 9 w 137"/>
              <a:gd name="T7" fmla="*/ 127 h 1096"/>
              <a:gd name="T8" fmla="*/ 9 w 137"/>
              <a:gd name="T9" fmla="*/ 93 h 1096"/>
              <a:gd name="T10" fmla="*/ 96 w 137"/>
              <a:gd name="T11" fmla="*/ 6 h 1096"/>
              <a:gd name="T12" fmla="*/ 98 w 137"/>
              <a:gd name="T13" fmla="*/ 6 h 1096"/>
              <a:gd name="T14" fmla="*/ 99 w 137"/>
              <a:gd name="T15" fmla="*/ 5 h 1096"/>
              <a:gd name="T16" fmla="*/ 99 w 137"/>
              <a:gd name="T17" fmla="*/ 4 h 1096"/>
              <a:gd name="T18" fmla="*/ 100 w 137"/>
              <a:gd name="T19" fmla="*/ 4 h 1096"/>
              <a:gd name="T20" fmla="*/ 102 w 137"/>
              <a:gd name="T21" fmla="*/ 2 h 1096"/>
              <a:gd name="T22" fmla="*/ 102 w 137"/>
              <a:gd name="T23" fmla="*/ 2 h 1096"/>
              <a:gd name="T24" fmla="*/ 103 w 137"/>
              <a:gd name="T25" fmla="*/ 1 h 1096"/>
              <a:gd name="T26" fmla="*/ 104 w 137"/>
              <a:gd name="T27" fmla="*/ 1 h 1096"/>
              <a:gd name="T28" fmla="*/ 106 w 137"/>
              <a:gd name="T29" fmla="*/ 1 h 1096"/>
              <a:gd name="T30" fmla="*/ 107 w 137"/>
              <a:gd name="T31" fmla="*/ 0 h 1096"/>
              <a:gd name="T32" fmla="*/ 107 w 137"/>
              <a:gd name="T33" fmla="*/ 0 h 1096"/>
              <a:gd name="T34" fmla="*/ 108 w 137"/>
              <a:gd name="T35" fmla="*/ 0 h 1096"/>
              <a:gd name="T36" fmla="*/ 110 w 137"/>
              <a:gd name="T37" fmla="*/ 0 h 1096"/>
              <a:gd name="T38" fmla="*/ 111 w 137"/>
              <a:gd name="T39" fmla="*/ 0 h 1096"/>
              <a:gd name="T40" fmla="*/ 115 w 137"/>
              <a:gd name="T41" fmla="*/ 0 h 1096"/>
              <a:gd name="T42" fmla="*/ 117 w 137"/>
              <a:gd name="T43" fmla="*/ 0 h 1096"/>
              <a:gd name="T44" fmla="*/ 118 w 137"/>
              <a:gd name="T45" fmla="*/ 0 h 1096"/>
              <a:gd name="T46" fmla="*/ 119 w 137"/>
              <a:gd name="T47" fmla="*/ 0 h 1096"/>
              <a:gd name="T48" fmla="*/ 121 w 137"/>
              <a:gd name="T49" fmla="*/ 0 h 1096"/>
              <a:gd name="T50" fmla="*/ 121 w 137"/>
              <a:gd name="T51" fmla="*/ 1 h 1096"/>
              <a:gd name="T52" fmla="*/ 122 w 137"/>
              <a:gd name="T53" fmla="*/ 1 h 1096"/>
              <a:gd name="T54" fmla="*/ 123 w 137"/>
              <a:gd name="T55" fmla="*/ 1 h 1096"/>
              <a:gd name="T56" fmla="*/ 125 w 137"/>
              <a:gd name="T57" fmla="*/ 2 h 1096"/>
              <a:gd name="T58" fmla="*/ 125 w 137"/>
              <a:gd name="T59" fmla="*/ 2 h 1096"/>
              <a:gd name="T60" fmla="*/ 126 w 137"/>
              <a:gd name="T61" fmla="*/ 4 h 1096"/>
              <a:gd name="T62" fmla="*/ 127 w 137"/>
              <a:gd name="T63" fmla="*/ 4 h 1096"/>
              <a:gd name="T64" fmla="*/ 129 w 137"/>
              <a:gd name="T65" fmla="*/ 5 h 1096"/>
              <a:gd name="T66" fmla="*/ 130 w 137"/>
              <a:gd name="T67" fmla="*/ 6 h 1096"/>
              <a:gd name="T68" fmla="*/ 130 w 137"/>
              <a:gd name="T69" fmla="*/ 6 h 1096"/>
              <a:gd name="T70" fmla="*/ 130 w 137"/>
              <a:gd name="T71" fmla="*/ 6 h 1096"/>
              <a:gd name="T72" fmla="*/ 131 w 137"/>
              <a:gd name="T73" fmla="*/ 8 h 1096"/>
              <a:gd name="T74" fmla="*/ 133 w 137"/>
              <a:gd name="T75" fmla="*/ 9 h 1096"/>
              <a:gd name="T76" fmla="*/ 133 w 137"/>
              <a:gd name="T77" fmla="*/ 9 h 1096"/>
              <a:gd name="T78" fmla="*/ 134 w 137"/>
              <a:gd name="T79" fmla="*/ 10 h 1096"/>
              <a:gd name="T80" fmla="*/ 134 w 137"/>
              <a:gd name="T81" fmla="*/ 12 h 1096"/>
              <a:gd name="T82" fmla="*/ 134 w 137"/>
              <a:gd name="T83" fmla="*/ 13 h 1096"/>
              <a:gd name="T84" fmla="*/ 135 w 137"/>
              <a:gd name="T85" fmla="*/ 13 h 1096"/>
              <a:gd name="T86" fmla="*/ 135 w 137"/>
              <a:gd name="T87" fmla="*/ 14 h 1096"/>
              <a:gd name="T88" fmla="*/ 135 w 137"/>
              <a:gd name="T89" fmla="*/ 16 h 1096"/>
              <a:gd name="T90" fmla="*/ 135 w 137"/>
              <a:gd name="T91" fmla="*/ 17 h 1096"/>
              <a:gd name="T92" fmla="*/ 137 w 137"/>
              <a:gd name="T93" fmla="*/ 18 h 1096"/>
              <a:gd name="T94" fmla="*/ 137 w 137"/>
              <a:gd name="T95" fmla="*/ 20 h 1096"/>
              <a:gd name="T96" fmla="*/ 137 w 137"/>
              <a:gd name="T97" fmla="*/ 20 h 1096"/>
              <a:gd name="T98" fmla="*/ 137 w 137"/>
              <a:gd name="T99" fmla="*/ 22 h 1096"/>
              <a:gd name="T100" fmla="*/ 137 w 137"/>
              <a:gd name="T101" fmla="*/ 1073 h 1096"/>
              <a:gd name="T102" fmla="*/ 114 w 137"/>
              <a:gd name="T103" fmla="*/ 1096 h 1096"/>
              <a:gd name="T104" fmla="*/ 90 w 137"/>
              <a:gd name="T105" fmla="*/ 1073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096">
                <a:moveTo>
                  <a:pt x="90" y="1073"/>
                </a:moveTo>
                <a:cubicBezTo>
                  <a:pt x="90" y="685"/>
                  <a:pt x="90" y="78"/>
                  <a:pt x="90" y="78"/>
                </a:cubicBezTo>
                <a:cubicBezTo>
                  <a:pt x="41" y="127"/>
                  <a:pt x="41" y="127"/>
                  <a:pt x="41" y="127"/>
                </a:cubicBezTo>
                <a:cubicBezTo>
                  <a:pt x="32" y="136"/>
                  <a:pt x="17" y="136"/>
                  <a:pt x="9" y="127"/>
                </a:cubicBezTo>
                <a:cubicBezTo>
                  <a:pt x="0" y="117"/>
                  <a:pt x="0" y="103"/>
                  <a:pt x="9" y="93"/>
                </a:cubicBezTo>
                <a:cubicBezTo>
                  <a:pt x="96" y="6"/>
                  <a:pt x="96" y="6"/>
                  <a:pt x="96" y="6"/>
                </a:cubicBezTo>
                <a:cubicBezTo>
                  <a:pt x="96" y="6"/>
                  <a:pt x="96" y="6"/>
                  <a:pt x="98" y="6"/>
                </a:cubicBezTo>
                <a:cubicBezTo>
                  <a:pt x="98" y="5"/>
                  <a:pt x="98" y="5"/>
                  <a:pt x="99" y="5"/>
                </a:cubicBezTo>
                <a:cubicBezTo>
                  <a:pt x="99" y="4"/>
                  <a:pt x="99" y="4"/>
                  <a:pt x="99" y="4"/>
                </a:cubicBezTo>
                <a:cubicBezTo>
                  <a:pt x="100" y="4"/>
                  <a:pt x="100" y="4"/>
                  <a:pt x="100" y="4"/>
                </a:cubicBezTo>
                <a:cubicBezTo>
                  <a:pt x="100" y="2"/>
                  <a:pt x="100" y="2"/>
                  <a:pt x="102" y="2"/>
                </a:cubicBezTo>
                <a:cubicBezTo>
                  <a:pt x="102" y="2"/>
                  <a:pt x="102" y="2"/>
                  <a:pt x="102" y="2"/>
                </a:cubicBezTo>
                <a:cubicBezTo>
                  <a:pt x="103" y="2"/>
                  <a:pt x="103" y="1"/>
                  <a:pt x="103" y="1"/>
                </a:cubicBezTo>
                <a:cubicBezTo>
                  <a:pt x="104" y="1"/>
                  <a:pt x="104" y="1"/>
                  <a:pt x="104" y="1"/>
                </a:cubicBezTo>
                <a:cubicBezTo>
                  <a:pt x="104" y="1"/>
                  <a:pt x="104" y="1"/>
                  <a:pt x="106" y="1"/>
                </a:cubicBezTo>
                <a:cubicBezTo>
                  <a:pt x="106" y="1"/>
                  <a:pt x="106" y="1"/>
                  <a:pt x="107" y="0"/>
                </a:cubicBezTo>
                <a:cubicBezTo>
                  <a:pt x="107" y="0"/>
                  <a:pt x="107" y="0"/>
                  <a:pt x="107" y="0"/>
                </a:cubicBezTo>
                <a:cubicBezTo>
                  <a:pt x="108" y="0"/>
                  <a:pt x="108" y="0"/>
                  <a:pt x="108" y="0"/>
                </a:cubicBezTo>
                <a:cubicBezTo>
                  <a:pt x="110" y="0"/>
                  <a:pt x="110" y="0"/>
                  <a:pt x="110" y="0"/>
                </a:cubicBezTo>
                <a:cubicBezTo>
                  <a:pt x="111" y="0"/>
                  <a:pt x="111" y="0"/>
                  <a:pt x="111" y="0"/>
                </a:cubicBezTo>
                <a:cubicBezTo>
                  <a:pt x="113" y="0"/>
                  <a:pt x="114" y="0"/>
                  <a:pt x="115" y="0"/>
                </a:cubicBezTo>
                <a:cubicBezTo>
                  <a:pt x="117" y="0"/>
                  <a:pt x="117" y="0"/>
                  <a:pt x="117" y="0"/>
                </a:cubicBezTo>
                <a:cubicBezTo>
                  <a:pt x="118" y="0"/>
                  <a:pt x="118" y="0"/>
                  <a:pt x="118" y="0"/>
                </a:cubicBezTo>
                <a:cubicBezTo>
                  <a:pt x="119" y="0"/>
                  <a:pt x="119" y="0"/>
                  <a:pt x="119" y="0"/>
                </a:cubicBezTo>
                <a:cubicBezTo>
                  <a:pt x="119" y="0"/>
                  <a:pt x="119" y="0"/>
                  <a:pt x="121" y="0"/>
                </a:cubicBezTo>
                <a:cubicBezTo>
                  <a:pt x="121" y="1"/>
                  <a:pt x="121" y="1"/>
                  <a:pt x="121" y="1"/>
                </a:cubicBezTo>
                <a:cubicBezTo>
                  <a:pt x="122" y="1"/>
                  <a:pt x="122" y="1"/>
                  <a:pt x="122" y="1"/>
                </a:cubicBezTo>
                <a:cubicBezTo>
                  <a:pt x="123" y="1"/>
                  <a:pt x="123" y="1"/>
                  <a:pt x="123" y="1"/>
                </a:cubicBezTo>
                <a:cubicBezTo>
                  <a:pt x="125" y="2"/>
                  <a:pt x="125" y="2"/>
                  <a:pt x="125" y="2"/>
                </a:cubicBezTo>
                <a:cubicBezTo>
                  <a:pt x="125" y="2"/>
                  <a:pt x="125" y="2"/>
                  <a:pt x="125" y="2"/>
                </a:cubicBezTo>
                <a:cubicBezTo>
                  <a:pt x="126" y="2"/>
                  <a:pt x="126" y="2"/>
                  <a:pt x="126" y="4"/>
                </a:cubicBezTo>
                <a:cubicBezTo>
                  <a:pt x="127" y="4"/>
                  <a:pt x="127" y="4"/>
                  <a:pt x="127" y="4"/>
                </a:cubicBezTo>
                <a:cubicBezTo>
                  <a:pt x="127" y="4"/>
                  <a:pt x="127" y="4"/>
                  <a:pt x="129" y="5"/>
                </a:cubicBezTo>
                <a:cubicBezTo>
                  <a:pt x="129" y="5"/>
                  <a:pt x="129" y="5"/>
                  <a:pt x="130" y="6"/>
                </a:cubicBezTo>
                <a:cubicBezTo>
                  <a:pt x="130" y="6"/>
                  <a:pt x="130" y="6"/>
                  <a:pt x="130" y="6"/>
                </a:cubicBezTo>
                <a:cubicBezTo>
                  <a:pt x="130" y="6"/>
                  <a:pt x="130" y="6"/>
                  <a:pt x="130" y="6"/>
                </a:cubicBezTo>
                <a:cubicBezTo>
                  <a:pt x="131" y="8"/>
                  <a:pt x="131" y="8"/>
                  <a:pt x="131" y="8"/>
                </a:cubicBezTo>
                <a:cubicBezTo>
                  <a:pt x="131" y="8"/>
                  <a:pt x="131" y="9"/>
                  <a:pt x="133" y="9"/>
                </a:cubicBezTo>
                <a:cubicBezTo>
                  <a:pt x="133" y="9"/>
                  <a:pt x="133" y="9"/>
                  <a:pt x="133" y="9"/>
                </a:cubicBezTo>
                <a:cubicBezTo>
                  <a:pt x="133" y="10"/>
                  <a:pt x="133" y="10"/>
                  <a:pt x="134" y="10"/>
                </a:cubicBezTo>
                <a:cubicBezTo>
                  <a:pt x="134" y="12"/>
                  <a:pt x="134" y="12"/>
                  <a:pt x="134" y="12"/>
                </a:cubicBezTo>
                <a:cubicBezTo>
                  <a:pt x="134" y="12"/>
                  <a:pt x="134" y="12"/>
                  <a:pt x="134" y="13"/>
                </a:cubicBezTo>
                <a:cubicBezTo>
                  <a:pt x="135" y="13"/>
                  <a:pt x="135" y="13"/>
                  <a:pt x="135" y="13"/>
                </a:cubicBezTo>
                <a:cubicBezTo>
                  <a:pt x="135" y="14"/>
                  <a:pt x="135" y="14"/>
                  <a:pt x="135" y="14"/>
                </a:cubicBezTo>
                <a:cubicBezTo>
                  <a:pt x="135" y="16"/>
                  <a:pt x="135" y="16"/>
                  <a:pt x="135" y="16"/>
                </a:cubicBezTo>
                <a:cubicBezTo>
                  <a:pt x="135" y="17"/>
                  <a:pt x="135" y="17"/>
                  <a:pt x="135" y="17"/>
                </a:cubicBezTo>
                <a:cubicBezTo>
                  <a:pt x="137" y="17"/>
                  <a:pt x="137" y="17"/>
                  <a:pt x="137" y="18"/>
                </a:cubicBezTo>
                <a:cubicBezTo>
                  <a:pt x="137" y="18"/>
                  <a:pt x="137" y="18"/>
                  <a:pt x="137" y="20"/>
                </a:cubicBezTo>
                <a:cubicBezTo>
                  <a:pt x="137" y="20"/>
                  <a:pt x="137" y="20"/>
                  <a:pt x="137" y="20"/>
                </a:cubicBezTo>
                <a:cubicBezTo>
                  <a:pt x="137" y="21"/>
                  <a:pt x="137" y="22"/>
                  <a:pt x="137" y="22"/>
                </a:cubicBezTo>
                <a:cubicBezTo>
                  <a:pt x="137" y="466"/>
                  <a:pt x="137" y="1073"/>
                  <a:pt x="137" y="1073"/>
                </a:cubicBezTo>
                <a:cubicBezTo>
                  <a:pt x="137" y="1085"/>
                  <a:pt x="126" y="1096"/>
                  <a:pt x="114" y="1096"/>
                </a:cubicBezTo>
                <a:cubicBezTo>
                  <a:pt x="100" y="1096"/>
                  <a:pt x="90" y="1085"/>
                  <a:pt x="90" y="1073"/>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TextBox 38"/>
          <p:cNvSpPr txBox="1"/>
          <p:nvPr/>
        </p:nvSpPr>
        <p:spPr>
          <a:xfrm>
            <a:off x="10264535" y="1499091"/>
            <a:ext cx="457200" cy="246221"/>
          </a:xfrm>
          <a:prstGeom prst="rect">
            <a:avLst/>
          </a:prstGeom>
          <a:noFill/>
        </p:spPr>
        <p:txBody>
          <a:bodyPr wrap="square" lIns="0" tIns="0" rIns="0" bIns="0" rtlCol="0">
            <a:spAutoFit/>
          </a:bodyPr>
          <a:lstStyle/>
          <a:p>
            <a:pPr marL="0" marR="0" lvl="0" indent="0" algn="l" defTabSz="932596"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Easy</a:t>
            </a:r>
          </a:p>
        </p:txBody>
      </p:sp>
      <p:sp>
        <p:nvSpPr>
          <p:cNvPr id="40" name="TextBox 39"/>
          <p:cNvSpPr txBox="1"/>
          <p:nvPr/>
        </p:nvSpPr>
        <p:spPr>
          <a:xfrm>
            <a:off x="10081655" y="5787077"/>
            <a:ext cx="822960" cy="274320"/>
          </a:xfrm>
          <a:prstGeom prst="rect">
            <a:avLst/>
          </a:prstGeom>
          <a:noFill/>
        </p:spPr>
        <p:txBody>
          <a:bodyPr wrap="square" lIns="0" tIns="0" rIns="0" bIns="0" rtlCol="0">
            <a:spAutoFit/>
          </a:bodyPr>
          <a:lstStyle/>
          <a:p>
            <a:pPr marL="0" marR="0" lvl="0" indent="0" algn="l" defTabSz="932596"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Possible</a:t>
            </a:r>
          </a:p>
        </p:txBody>
      </p:sp>
    </p:spTree>
    <p:extLst>
      <p:ext uri="{BB962C8B-B14F-4D97-AF65-F5344CB8AC3E}">
        <p14:creationId xmlns:p14="http://schemas.microsoft.com/office/powerpoint/2010/main" val="25592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4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400"/>
                                        <p:tgtEl>
                                          <p:spTgt spid="30"/>
                                        </p:tgtEl>
                                      </p:cBhvr>
                                    </p:animEffect>
                                  </p:childTnLst>
                                </p:cTn>
                              </p:par>
                            </p:childTnLst>
                          </p:cTn>
                        </p:par>
                        <p:par>
                          <p:cTn id="11" fill="hold">
                            <p:stCondLst>
                              <p:cond delay="400"/>
                            </p:stCondLst>
                            <p:childTnLst>
                              <p:par>
                                <p:cTn id="12" presetID="10" presetClass="entr" presetSubtype="0"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0" grpId="0" animBg="1"/>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Visual Layer:</a:t>
            </a:r>
            <a:endParaRPr lang="en-US" sz="5400" dirty="0"/>
          </a:p>
        </p:txBody>
      </p:sp>
      <p:sp>
        <p:nvSpPr>
          <p:cNvPr id="3" name="Title 16"/>
          <p:cNvSpPr txBox="1">
            <a:spLocks/>
          </p:cNvSpPr>
          <p:nvPr/>
        </p:nvSpPr>
        <p:spPr>
          <a:xfrm>
            <a:off x="297631" y="310061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72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 common foundation for UI on Windows 10.</a:t>
            </a:r>
            <a:endParaRPr kumimoji="0" lang="en-US" sz="40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763002337"/>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63" presetClass="path" presetSubtype="0" accel="50000" decel="50000" fill="hold" grpId="1" nodeType="withEffect">
                                  <p:stCondLst>
                                    <p:cond delay="0"/>
                                  </p:stCondLst>
                                  <p:childTnLst>
                                    <p:animMotion origin="layout" path="M 1.75645E-6 -1.90649E-6 L 0.09127 -1.90649E-6 " pathEditMode="relative" rAng="0" ptsTypes="AA">
                                      <p:cBhvr>
                                        <p:cTn id="9" dur="1000" spd="-100000" fill="hold"/>
                                        <p:tgtEl>
                                          <p:spTgt spid="17"/>
                                        </p:tgtEl>
                                        <p:attrNameLst>
                                          <p:attrName>ppt_x</p:attrName>
                                          <p:attrName>ppt_y</p:attrName>
                                        </p:attrNameLst>
                                      </p:cBhvr>
                                      <p:rCtr x="4557" y="0"/>
                                    </p:animMotion>
                                  </p:childTnLst>
                                </p:cTn>
                              </p:par>
                              <p:par>
                                <p:cTn id="10" presetID="10" presetClass="entr" presetSubtype="0" fill="hold" grpId="0" nodeType="withEffect">
                                  <p:stCondLst>
                                    <p:cond delay="7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par>
                                <p:cTn id="13" presetID="63" presetClass="path" presetSubtype="0" accel="50000" decel="50000" fill="hold" grpId="1" nodeType="withEffect">
                                  <p:stCondLst>
                                    <p:cond delay="700"/>
                                  </p:stCondLst>
                                  <p:childTnLst>
                                    <p:animMotion origin="layout" path="M -4.73066E-6 -1.56605E-6 L 0.08387 -1.56605E-6 " pathEditMode="relative" rAng="0" ptsTypes="AA">
                                      <p:cBhvr>
                                        <p:cTn id="14" dur="1000" spd="-100000" fill="hold"/>
                                        <p:tgtEl>
                                          <p:spTgt spid="3"/>
                                        </p:tgtEl>
                                        <p:attrNameLst>
                                          <p:attrName>ppt_x</p:attrName>
                                          <p:attrName>ppt_y</p:attrName>
                                        </p:attrNameLst>
                                      </p:cBhvr>
                                      <p:rCtr x="4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5"/>
          <p:cNvSpPr>
            <a:spLocks noGrp="1"/>
          </p:cNvSpPr>
          <p:nvPr>
            <p:ph type="body" sz="quarter" idx="10"/>
          </p:nvPr>
        </p:nvSpPr>
        <p:spPr>
          <a:xfrm>
            <a:off x="26108" y="4878509"/>
            <a:ext cx="4191001" cy="923330"/>
          </a:xfrm>
        </p:spPr>
        <p:txBody>
          <a:bodyPr/>
          <a:lstStyle/>
          <a:p>
            <a:pPr marL="342900" lvl="1" indent="0">
              <a:buNone/>
            </a:pPr>
            <a:r>
              <a:rPr lang="en-US" sz="2400" dirty="0"/>
              <a:t>PCs, Phones, </a:t>
            </a:r>
          </a:p>
          <a:p>
            <a:pPr marL="342900" lvl="1" indent="0">
              <a:buNone/>
            </a:pPr>
            <a:r>
              <a:rPr lang="en-US" sz="2400" dirty="0"/>
              <a:t>Xbox, </a:t>
            </a:r>
            <a:r>
              <a:rPr lang="en-US" sz="2400" dirty="0" err="1"/>
              <a:t>Hololens</a:t>
            </a:r>
            <a:endParaRPr lang="en-US" sz="2400" dirty="0">
              <a:latin typeface="+mj-lt"/>
            </a:endParaRPr>
          </a:p>
        </p:txBody>
      </p:sp>
      <p:sp>
        <p:nvSpPr>
          <p:cNvPr id="17" name="Title 16"/>
          <p:cNvSpPr>
            <a:spLocks noGrp="1"/>
          </p:cNvSpPr>
          <p:nvPr>
            <p:ph type="title"/>
          </p:nvPr>
        </p:nvSpPr>
        <p:spPr/>
        <p:txBody>
          <a:bodyPr/>
          <a:lstStyle/>
          <a:p>
            <a:r>
              <a:rPr lang="en-US" dirty="0"/>
              <a:t>Visual Layer: Common UI Foundation</a:t>
            </a:r>
          </a:p>
        </p:txBody>
      </p:sp>
      <p:grpSp>
        <p:nvGrpSpPr>
          <p:cNvPr id="29" name="Group 28"/>
          <p:cNvGrpSpPr/>
          <p:nvPr/>
        </p:nvGrpSpPr>
        <p:grpSpPr>
          <a:xfrm>
            <a:off x="503237" y="1668462"/>
            <a:ext cx="2697480" cy="2744787"/>
            <a:chOff x="503237" y="1668462"/>
            <a:chExt cx="2697480" cy="2744787"/>
          </a:xfrm>
        </p:grpSpPr>
        <p:sp>
          <p:nvSpPr>
            <p:cNvPr id="14" name="Rectangle 13"/>
            <p:cNvSpPr/>
            <p:nvPr/>
          </p:nvSpPr>
          <p:spPr bwMode="auto">
            <a:xfrm>
              <a:off x="503237" y="1668462"/>
              <a:ext cx="2697480" cy="2744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Shell</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p:nvPicPr>
          <p:blipFill rotWithShape="1">
            <a:blip r:embed="rId3"/>
            <a:srcRect r="31385"/>
            <a:stretch/>
          </p:blipFill>
          <p:spPr>
            <a:xfrm>
              <a:off x="741547" y="2735261"/>
              <a:ext cx="1626209" cy="1524015"/>
            </a:xfrm>
            <a:prstGeom prst="rect">
              <a:avLst/>
            </a:prstGeom>
          </p:spPr>
        </p:pic>
      </p:grpSp>
      <p:grpSp>
        <p:nvGrpSpPr>
          <p:cNvPr id="28" name="Group 27"/>
          <p:cNvGrpSpPr/>
          <p:nvPr/>
        </p:nvGrpSpPr>
        <p:grpSpPr>
          <a:xfrm>
            <a:off x="3200717" y="1668462"/>
            <a:ext cx="2742957" cy="4454533"/>
            <a:chOff x="3200717" y="1668462"/>
            <a:chExt cx="2742957" cy="4454533"/>
          </a:xfrm>
        </p:grpSpPr>
        <p:grpSp>
          <p:nvGrpSpPr>
            <p:cNvPr id="23" name="Group 22"/>
            <p:cNvGrpSpPr/>
            <p:nvPr/>
          </p:nvGrpSpPr>
          <p:grpSpPr>
            <a:xfrm>
              <a:off x="3246194" y="1668462"/>
              <a:ext cx="2697480" cy="2744787"/>
              <a:chOff x="5304080" y="1512881"/>
              <a:chExt cx="2697480" cy="2744787"/>
            </a:xfrm>
          </p:grpSpPr>
          <p:sp>
            <p:nvSpPr>
              <p:cNvPr id="16" name="Rectangle 15"/>
              <p:cNvSpPr/>
              <p:nvPr/>
            </p:nvSpPr>
            <p:spPr bwMode="auto">
              <a:xfrm>
                <a:off x="5304080" y="1512881"/>
                <a:ext cx="2697480" cy="27447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1504">
                          <a:srgbClr val="333333"/>
                        </a:gs>
                        <a:gs pos="73000">
                          <a:srgbClr val="333333"/>
                        </a:gs>
                      </a:gsLst>
                      <a:lin ang="5400000" scaled="0"/>
                    </a:gradFill>
                    <a:effectLst/>
                    <a:uLnTx/>
                    <a:uFillTx/>
                    <a:latin typeface="Segoe UI"/>
                    <a:ea typeface="Segoe UI" pitchFamily="34" charset="0"/>
                    <a:cs typeface="Segoe UI" pitchFamily="34" charset="0"/>
                  </a:rPr>
                  <a:t>UI Frameworks and bridges</a:t>
                </a:r>
              </a:p>
            </p:txBody>
          </p:sp>
          <p:pic>
            <p:nvPicPr>
              <p:cNvPr id="19" name="Picture 18"/>
              <p:cNvPicPr>
                <a:picLocks noChangeAspect="1"/>
              </p:cNvPicPr>
              <p:nvPr/>
            </p:nvPicPr>
            <p:blipFill rotWithShape="1">
              <a:blip r:embed="rId4"/>
              <a:srcRect r="21310"/>
              <a:stretch/>
            </p:blipFill>
            <p:spPr>
              <a:xfrm>
                <a:off x="5405190" y="2530818"/>
                <a:ext cx="1628216" cy="1633636"/>
              </a:xfrm>
              <a:prstGeom prst="rect">
                <a:avLst/>
              </a:prstGeom>
            </p:spPr>
          </p:pic>
        </p:grpSp>
        <p:sp>
          <p:nvSpPr>
            <p:cNvPr id="26" name="Text Placeholder 5"/>
            <p:cNvSpPr txBox="1">
              <a:spLocks/>
            </p:cNvSpPr>
            <p:nvPr/>
          </p:nvSpPr>
          <p:spPr>
            <a:xfrm>
              <a:off x="3200717" y="4941133"/>
              <a:ext cx="2706709" cy="11818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 marR="0" lvl="1"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XAML, WWA, Windows Bridge for iOS</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grpSp>
      <p:grpSp>
        <p:nvGrpSpPr>
          <p:cNvPr id="30" name="Group 29"/>
          <p:cNvGrpSpPr/>
          <p:nvPr/>
        </p:nvGrpSpPr>
        <p:grpSpPr>
          <a:xfrm>
            <a:off x="5899034" y="1668462"/>
            <a:ext cx="2833317" cy="4122134"/>
            <a:chOff x="5899034" y="1668462"/>
            <a:chExt cx="2833317" cy="4122134"/>
          </a:xfrm>
        </p:grpSpPr>
        <p:grpSp>
          <p:nvGrpSpPr>
            <p:cNvPr id="24" name="Group 23"/>
            <p:cNvGrpSpPr/>
            <p:nvPr/>
          </p:nvGrpSpPr>
          <p:grpSpPr>
            <a:xfrm>
              <a:off x="5989151" y="1668462"/>
              <a:ext cx="2743200" cy="2744787"/>
              <a:chOff x="8047037" y="1512881"/>
              <a:chExt cx="2743200" cy="2744787"/>
            </a:xfrm>
          </p:grpSpPr>
          <p:sp>
            <p:nvSpPr>
              <p:cNvPr id="15" name="Rectangle 14"/>
              <p:cNvSpPr/>
              <p:nvPr/>
            </p:nvSpPr>
            <p:spPr bwMode="auto">
              <a:xfrm>
                <a:off x="8047037" y="1512881"/>
                <a:ext cx="2743200" cy="2744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1504">
                          <a:srgbClr val="333333"/>
                        </a:gs>
                        <a:gs pos="73000">
                          <a:srgbClr val="333333"/>
                        </a:gs>
                      </a:gsLst>
                      <a:lin ang="5400000" scaled="0"/>
                    </a:gradFill>
                    <a:effectLst/>
                    <a:uLnTx/>
                    <a:uFillTx/>
                    <a:latin typeface="Segoe UI"/>
                    <a:ea typeface="Segoe UI" pitchFamily="34" charset="0"/>
                    <a:cs typeface="Segoe UI" pitchFamily="34" charset="0"/>
                  </a:rPr>
                  <a:t>Edge browser</a:t>
                </a:r>
              </a:p>
            </p:txBody>
          </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r="23128" b="2435"/>
              <a:stretch/>
            </p:blipFill>
            <p:spPr>
              <a:xfrm>
                <a:off x="8163408" y="2530818"/>
                <a:ext cx="1569669" cy="1572877"/>
              </a:xfrm>
              <a:prstGeom prst="rect">
                <a:avLst/>
              </a:prstGeom>
            </p:spPr>
          </p:pic>
        </p:grpSp>
        <p:sp>
          <p:nvSpPr>
            <p:cNvPr id="27" name="Text Placeholder 5"/>
            <p:cNvSpPr txBox="1">
              <a:spLocks/>
            </p:cNvSpPr>
            <p:nvPr/>
          </p:nvSpPr>
          <p:spPr>
            <a:xfrm>
              <a:off x="5899034" y="4941133"/>
              <a:ext cx="2706709" cy="8494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 marR="0" lvl="1"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Edge’s rendering engine and UI</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grpSp>
    </p:spTree>
    <p:extLst>
      <p:ext uri="{BB962C8B-B14F-4D97-AF65-F5344CB8AC3E}">
        <p14:creationId xmlns:p14="http://schemas.microsoft.com/office/powerpoint/2010/main" val="22695969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fade">
                                      <p:cBhvr>
                                        <p:cTn id="10" dur="500"/>
                                        <p:tgtEl>
                                          <p:spTgt spid="25">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xEl>
                                              <p:pRg st="1" end="1"/>
                                            </p:txEl>
                                          </p:spTgt>
                                        </p:tgtEl>
                                        <p:attrNameLst>
                                          <p:attrName>style.visibility</p:attrName>
                                        </p:attrNameLst>
                                      </p:cBhvr>
                                      <p:to>
                                        <p:strVal val="visible"/>
                                      </p:to>
                                    </p:set>
                                    <p:animEffect transition="in" filter="fade">
                                      <p:cBhvr>
                                        <p:cTn id="13" dur="500"/>
                                        <p:tgtEl>
                                          <p:spTgt spid="25">
                                            <p:txEl>
                                              <p:pRg st="1" end="1"/>
                                            </p:txEl>
                                          </p:spTgt>
                                        </p:tgtEl>
                                      </p:cBhvr>
                                    </p:animEffect>
                                  </p:childTnLst>
                                </p:cTn>
                              </p:par>
                              <p:par>
                                <p:cTn id="14" presetID="63" presetClass="path" presetSubtype="0" accel="50000" decel="50000" fill="hold" nodeType="withEffect">
                                  <p:stCondLst>
                                    <p:cond delay="0"/>
                                  </p:stCondLst>
                                  <p:childTnLst>
                                    <p:animMotion origin="layout" path="M 1.60327E-6 -4.5892E-6 L 0.06931 -4.5892E-6 " pathEditMode="relative" rAng="0" ptsTypes="AA">
                                      <p:cBhvr>
                                        <p:cTn id="15" dur="1000" spd="-100000" fill="hold"/>
                                        <p:tgtEl>
                                          <p:spTgt spid="29"/>
                                        </p:tgtEl>
                                        <p:attrNameLst>
                                          <p:attrName>ppt_x</p:attrName>
                                          <p:attrName>ppt_y</p:attrName>
                                        </p:attrNameLst>
                                      </p:cBhvr>
                                      <p:rCtr x="3459" y="0"/>
                                    </p:animMotion>
                                  </p:childTnLst>
                                </p:cTn>
                              </p:par>
                              <p:par>
                                <p:cTn id="16" presetID="63" presetClass="path" presetSubtype="0" accel="50000" decel="50000" fill="hold" grpId="1" nodeType="withEffect">
                                  <p:stCondLst>
                                    <p:cond delay="0"/>
                                  </p:stCondLst>
                                  <p:childTnLst>
                                    <p:animMotion origin="layout" path="M 6.94409E-7 3.57694E-6 L 0.07161 3.57694E-6 " pathEditMode="relative" rAng="0" ptsTypes="AA">
                                      <p:cBhvr>
                                        <p:cTn id="17" dur="1000" spd="-100000" fill="hold"/>
                                        <p:tgtEl>
                                          <p:spTgt spid="25">
                                            <p:txEl>
                                              <p:pRg st="0" end="0"/>
                                            </p:txEl>
                                          </p:spTgt>
                                        </p:tgtEl>
                                        <p:attrNameLst>
                                          <p:attrName>ppt_x</p:attrName>
                                          <p:attrName>ppt_y</p:attrName>
                                        </p:attrNameLst>
                                      </p:cBhvr>
                                      <p:rCtr x="3574" y="0"/>
                                    </p:animMotion>
                                  </p:childTnLst>
                                </p:cTn>
                              </p:par>
                              <p:par>
                                <p:cTn id="18" presetID="63" presetClass="path" presetSubtype="0" accel="50000" decel="50000" fill="hold" grpId="1" nodeType="withEffect">
                                  <p:stCondLst>
                                    <p:cond delay="0"/>
                                  </p:stCondLst>
                                  <p:childTnLst>
                                    <p:animMotion origin="layout" path="M -6.07608E-7 2.03359E-6 L 0.07416 2.03359E-6 " pathEditMode="relative" rAng="0" ptsTypes="AA">
                                      <p:cBhvr>
                                        <p:cTn id="19" dur="1000" spd="-100000" fill="hold"/>
                                        <p:tgtEl>
                                          <p:spTgt spid="25">
                                            <p:txEl>
                                              <p:pRg st="1" end="1"/>
                                            </p:txEl>
                                          </p:spTgt>
                                        </p:tgtEl>
                                        <p:attrNameLst>
                                          <p:attrName>ppt_x</p:attrName>
                                          <p:attrName>ppt_y</p:attrName>
                                        </p:attrNameLst>
                                      </p:cBhvr>
                                      <p:rCtr x="3702"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63" presetClass="path" presetSubtype="0" accel="50000" decel="50000" fill="hold" nodeType="withEffect">
                                  <p:stCondLst>
                                    <p:cond delay="0"/>
                                  </p:stCondLst>
                                  <p:childTnLst>
                                    <p:animMotion origin="layout" path="M 1.71305E-6 2.22878E-6 L 0.12331 2.22878E-6 " pathEditMode="relative" rAng="0" ptsTypes="AA">
                                      <p:cBhvr>
                                        <p:cTn id="26" dur="1200" spd="-100000" fill="hold"/>
                                        <p:tgtEl>
                                          <p:spTgt spid="28"/>
                                        </p:tgtEl>
                                        <p:attrNameLst>
                                          <p:attrName>ppt_x</p:attrName>
                                          <p:attrName>ppt_y</p:attrName>
                                        </p:attrNameLst>
                                      </p:cBhvr>
                                      <p:rCtr x="6165"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63" presetClass="path" presetSubtype="0" accel="50000" decel="50000" fill="hold" nodeType="withEffect">
                                  <p:stCondLst>
                                    <p:cond delay="500"/>
                                  </p:stCondLst>
                                  <p:childTnLst>
                                    <p:animMotion origin="layout" path="M 4.74087E-6 3.36813E-6 L 0.10377 3.36813E-6 " pathEditMode="relative" rAng="0" ptsTypes="AA">
                                      <p:cBhvr>
                                        <p:cTn id="33" dur="1000" spd="-100000" fill="hold"/>
                                        <p:tgtEl>
                                          <p:spTgt spid="30"/>
                                        </p:tgtEl>
                                        <p:attrNameLst>
                                          <p:attrName>ppt_x</p:attrName>
                                          <p:attrName>ppt_y</p:attrName>
                                        </p:attrNameLst>
                                      </p:cBhvr>
                                      <p:rCtr x="51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25" grpI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Visual Layer: </a:t>
            </a:r>
            <a:r>
              <a:rPr lang="en-US" sz="4896" dirty="0"/>
              <a:t>Optimized for performance</a:t>
            </a:r>
            <a:endParaRPr lang="en-US" dirty="0"/>
          </a:p>
        </p:txBody>
      </p:sp>
      <p:sp>
        <p:nvSpPr>
          <p:cNvPr id="5" name="Content Placeholder 15"/>
          <p:cNvSpPr txBox="1">
            <a:spLocks/>
          </p:cNvSpPr>
          <p:nvPr/>
        </p:nvSpPr>
        <p:spPr>
          <a:xfrm>
            <a:off x="427036" y="1261870"/>
            <a:ext cx="6096001" cy="4973884"/>
          </a:xfrm>
          <a:prstGeom prst="rect">
            <a:avLst/>
          </a:prstGeom>
        </p:spPr>
        <p:txBody>
          <a:bodyPr lIns="248694" tIns="248694" rIns="248694" bIns="248694"/>
          <a:lstStyle>
            <a:lvl1pPr marL="0" indent="0" algn="l" defTabSz="457200" rtl="0" eaLnBrk="1" latinLnBrk="0" hangingPunct="1">
              <a:spcBef>
                <a:spcPts val="1000"/>
              </a:spcBef>
              <a:buFont typeface="Arial"/>
              <a:buNone/>
              <a:defRPr sz="2400" kern="1200" baseline="0">
                <a:solidFill>
                  <a:schemeClr val="tx1"/>
                </a:solidFill>
                <a:latin typeface="Segoe UI Light"/>
                <a:ea typeface="+mn-ea"/>
                <a:cs typeface="Segoe UI Light"/>
              </a:defRPr>
            </a:lvl1pPr>
            <a:lvl2pPr marL="662940" indent="-342900" algn="l" defTabSz="457200" rtl="0" eaLnBrk="1" latinLnBrk="0" hangingPunct="1">
              <a:spcBef>
                <a:spcPts val="1000"/>
              </a:spcBef>
              <a:buFont typeface="Arial" panose="020B0604020202020204" pitchFamily="34" charset="0"/>
              <a:buChar char="•"/>
              <a:defRPr sz="2400" kern="1200">
                <a:solidFill>
                  <a:schemeClr val="bg1"/>
                </a:solidFill>
                <a:latin typeface="Segoe UI Light"/>
                <a:ea typeface="+mn-ea"/>
                <a:cs typeface="Segoe UI Light"/>
              </a:defRPr>
            </a:lvl2pPr>
            <a:lvl3pPr marL="914400" indent="-228600" algn="l" defTabSz="457200" rtl="0" eaLnBrk="1" latinLnBrk="0" hangingPunct="1">
              <a:spcBef>
                <a:spcPts val="1000"/>
              </a:spcBef>
              <a:buFont typeface="Arial"/>
              <a:buChar char="•"/>
              <a:defRPr sz="2200" kern="1200">
                <a:solidFill>
                  <a:schemeClr val="bg1"/>
                </a:solidFill>
                <a:latin typeface="Segoe UI Light"/>
                <a:ea typeface="+mn-ea"/>
                <a:cs typeface="Segoe UI Light"/>
              </a:defRPr>
            </a:lvl3pPr>
            <a:lvl4pPr marL="1280160" indent="-228600" algn="l" defTabSz="457200" rtl="0" eaLnBrk="1" latinLnBrk="0" hangingPunct="1">
              <a:spcBef>
                <a:spcPts val="1000"/>
              </a:spcBef>
              <a:buFont typeface="Arial"/>
              <a:buChar char="•"/>
              <a:defRPr sz="2000" kern="1200" baseline="0">
                <a:solidFill>
                  <a:schemeClr val="bg1"/>
                </a:solidFill>
                <a:latin typeface="Segoe UI Light"/>
                <a:ea typeface="+mn-ea"/>
                <a:cs typeface="Segoe UI Light"/>
              </a:defRPr>
            </a:lvl4pPr>
            <a:lvl5pPr marL="1463040" indent="182880" algn="l" defTabSz="457200" rtl="0" eaLnBrk="1" latinLnBrk="0" hangingPunct="1">
              <a:spcBef>
                <a:spcPts val="1000"/>
              </a:spcBef>
              <a:buFont typeface="Arial"/>
              <a:buChar char="•"/>
              <a:tabLst>
                <a:tab pos="1601788" algn="l"/>
              </a:tabLst>
              <a:defRPr sz="1800" kern="1200" baseline="0">
                <a:solidFill>
                  <a:schemeClr val="bg1"/>
                </a:solidFill>
                <a:latin typeface="Segoe UI Light"/>
                <a:ea typeface="+mn-ea"/>
                <a:cs typeface="Segoe U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21746" rtl="0" eaLnBrk="1" fontAlgn="auto" latinLnBrk="0" hangingPunct="1">
              <a:lnSpc>
                <a:spcPct val="100000"/>
              </a:lnSpc>
              <a:spcBef>
                <a:spcPts val="1360"/>
              </a:spcBef>
              <a:spcAft>
                <a:spcPts val="0"/>
              </a:spcAft>
              <a:buClrTx/>
              <a:buSzTx/>
              <a:buFont typeface="Arial"/>
              <a:buNone/>
              <a:tabLst/>
              <a:defRPr/>
            </a:pPr>
            <a:r>
              <a:rPr kumimoji="0" lang="en-US" sz="2448" b="0" i="0" u="none" strike="noStrike" kern="1200" cap="none" spc="0" normalizeH="0" baseline="0" noProof="0" dirty="0">
                <a:ln>
                  <a:noFill/>
                </a:ln>
                <a:solidFill>
                  <a:srgbClr val="505050"/>
                </a:solidFill>
                <a:effectLst/>
                <a:uLnTx/>
                <a:uFillTx/>
                <a:latin typeface="Segoe UI Light"/>
                <a:ea typeface="+mn-ea"/>
                <a:cs typeface="Segoe UI Light"/>
              </a:rPr>
              <a:t>Optimized for all UWP device targets</a:t>
            </a:r>
          </a:p>
          <a:p>
            <a:pPr marL="0" marR="0" lvl="0" indent="0" algn="l" defTabSz="621746" rtl="0" eaLnBrk="1" fontAlgn="auto" latinLnBrk="0" hangingPunct="1">
              <a:lnSpc>
                <a:spcPct val="100000"/>
              </a:lnSpc>
              <a:spcBef>
                <a:spcPts val="1360"/>
              </a:spcBef>
              <a:spcAft>
                <a:spcPts val="0"/>
              </a:spcAft>
              <a:buClrTx/>
              <a:buSzTx/>
              <a:buFont typeface="Arial"/>
              <a:buNone/>
              <a:tabLst/>
              <a:defRPr/>
            </a:pPr>
            <a:endParaRPr kumimoji="0" lang="en-US" sz="2448" b="0" i="0" u="none" strike="noStrike" kern="1200" cap="none" spc="0" normalizeH="0" baseline="0" noProof="0" dirty="0">
              <a:ln>
                <a:noFill/>
              </a:ln>
              <a:solidFill>
                <a:srgbClr val="505050"/>
              </a:solidFill>
              <a:effectLst/>
              <a:uLnTx/>
              <a:uFillTx/>
              <a:latin typeface="Segoe UI Light"/>
              <a:ea typeface="+mn-ea"/>
              <a:cs typeface="Segoe UI Light"/>
            </a:endParaRPr>
          </a:p>
          <a:p>
            <a:pPr marL="0" marR="0" lvl="0" indent="0" algn="l" defTabSz="621746" rtl="0" eaLnBrk="1" fontAlgn="auto" latinLnBrk="0" hangingPunct="1">
              <a:lnSpc>
                <a:spcPct val="100000"/>
              </a:lnSpc>
              <a:spcBef>
                <a:spcPts val="1360"/>
              </a:spcBef>
              <a:spcAft>
                <a:spcPts val="0"/>
              </a:spcAft>
              <a:buClrTx/>
              <a:buSzTx/>
              <a:buFont typeface="Arial"/>
              <a:buNone/>
              <a:tabLst/>
              <a:defRPr/>
            </a:pPr>
            <a:r>
              <a:rPr kumimoji="0" lang="en-US" sz="2448" b="0" i="0" u="none" strike="noStrike" kern="1200" cap="none" spc="0" normalizeH="0" baseline="0" noProof="0" dirty="0">
                <a:ln>
                  <a:noFill/>
                </a:ln>
                <a:solidFill>
                  <a:srgbClr val="505050"/>
                </a:solidFill>
                <a:effectLst/>
                <a:uLnTx/>
                <a:uFillTx/>
                <a:latin typeface="Segoe UI Light"/>
                <a:ea typeface="+mn-ea"/>
                <a:cs typeface="Segoe UI Light"/>
              </a:rPr>
              <a:t>Target: 1000s of visuals and animations</a:t>
            </a:r>
          </a:p>
          <a:p>
            <a:pPr marL="0" marR="0" lvl="0" indent="0" algn="l" defTabSz="621746" rtl="0" eaLnBrk="1" fontAlgn="auto" latinLnBrk="0" hangingPunct="1">
              <a:lnSpc>
                <a:spcPct val="100000"/>
              </a:lnSpc>
              <a:spcBef>
                <a:spcPts val="1360"/>
              </a:spcBef>
              <a:spcAft>
                <a:spcPts val="0"/>
              </a:spcAft>
              <a:buClrTx/>
              <a:buSzTx/>
              <a:buFont typeface="Arial"/>
              <a:buNone/>
              <a:tabLst/>
              <a:defRPr/>
            </a:pPr>
            <a:endParaRPr kumimoji="0" lang="en-US" sz="2448" b="0" i="0" u="none" strike="noStrike" kern="1200" cap="none" spc="0" normalizeH="0" baseline="0" noProof="0" dirty="0">
              <a:ln>
                <a:noFill/>
              </a:ln>
              <a:solidFill>
                <a:srgbClr val="505050"/>
              </a:solidFill>
              <a:effectLst/>
              <a:uLnTx/>
              <a:uFillTx/>
              <a:latin typeface="Segoe UI Light"/>
              <a:ea typeface="+mn-ea"/>
              <a:cs typeface="Segoe UI Light"/>
            </a:endParaRPr>
          </a:p>
          <a:p>
            <a:pPr marL="0" marR="0" lvl="0" indent="0" algn="l" defTabSz="621746" rtl="0" eaLnBrk="1" fontAlgn="auto" latinLnBrk="0" hangingPunct="1">
              <a:lnSpc>
                <a:spcPct val="100000"/>
              </a:lnSpc>
              <a:spcBef>
                <a:spcPts val="1360"/>
              </a:spcBef>
              <a:spcAft>
                <a:spcPts val="0"/>
              </a:spcAft>
              <a:buClrTx/>
              <a:buSzTx/>
              <a:buFont typeface="Arial"/>
              <a:buNone/>
              <a:tabLst/>
              <a:defRPr/>
            </a:pPr>
            <a:r>
              <a:rPr kumimoji="0" lang="en-US" sz="2448" b="0" i="0" u="none" strike="noStrike" kern="1200" cap="none" spc="0" normalizeH="0" baseline="0" noProof="0" dirty="0">
                <a:ln>
                  <a:noFill/>
                </a:ln>
                <a:solidFill>
                  <a:srgbClr val="505050"/>
                </a:solidFill>
                <a:effectLst/>
                <a:uLnTx/>
                <a:uFillTx/>
                <a:latin typeface="Segoe UI Light"/>
                <a:ea typeface="+mn-ea"/>
                <a:cs typeface="Segoe UI Light"/>
              </a:rPr>
              <a:t>Linear scalability, no perf cliffs</a:t>
            </a:r>
          </a:p>
          <a:p>
            <a:pPr marL="0" marR="0" lvl="0" indent="0" algn="l" defTabSz="621746" rtl="0" eaLnBrk="1" fontAlgn="auto" latinLnBrk="0" hangingPunct="1">
              <a:lnSpc>
                <a:spcPct val="100000"/>
              </a:lnSpc>
              <a:spcBef>
                <a:spcPts val="1360"/>
              </a:spcBef>
              <a:spcAft>
                <a:spcPts val="0"/>
              </a:spcAft>
              <a:buClrTx/>
              <a:buSzTx/>
              <a:buFont typeface="Arial"/>
              <a:buNone/>
              <a:tabLst/>
              <a:defRPr/>
            </a:pPr>
            <a:endParaRPr kumimoji="0" lang="en-US" sz="2448" b="0" i="0" u="none" strike="noStrike" kern="1200" cap="none" spc="0" normalizeH="0" baseline="0" noProof="0" dirty="0">
              <a:ln>
                <a:noFill/>
              </a:ln>
              <a:solidFill>
                <a:srgbClr val="505050"/>
              </a:solidFill>
              <a:effectLst/>
              <a:uLnTx/>
              <a:uFillTx/>
              <a:latin typeface="Segoe UI Light"/>
              <a:ea typeface="+mn-ea"/>
              <a:cs typeface="Segoe UI Light"/>
            </a:endParaRPr>
          </a:p>
          <a:p>
            <a:pPr marL="0" marR="0" lvl="0" indent="0" algn="l" defTabSz="621746" rtl="0" eaLnBrk="1" fontAlgn="auto" latinLnBrk="0" hangingPunct="1">
              <a:lnSpc>
                <a:spcPct val="100000"/>
              </a:lnSpc>
              <a:spcBef>
                <a:spcPts val="1360"/>
              </a:spcBef>
              <a:spcAft>
                <a:spcPts val="0"/>
              </a:spcAft>
              <a:buClrTx/>
              <a:buSzTx/>
              <a:buFont typeface="Arial"/>
              <a:buNone/>
              <a:tabLst/>
              <a:defRPr/>
            </a:pPr>
            <a:endParaRPr kumimoji="0" lang="en-US" sz="2448" b="0" i="0" u="none" strike="noStrike" kern="1200" cap="none" spc="0" normalizeH="0" baseline="0" noProof="0" dirty="0">
              <a:ln>
                <a:noFill/>
              </a:ln>
              <a:solidFill>
                <a:srgbClr val="505050"/>
              </a:solidFill>
              <a:effectLst/>
              <a:uLnTx/>
              <a:uFillTx/>
              <a:latin typeface="Segoe UI Light"/>
              <a:ea typeface="+mn-ea"/>
              <a:cs typeface="Segoe UI Light"/>
            </a:endParaRPr>
          </a:p>
        </p:txBody>
      </p:sp>
      <p:pic>
        <p:nvPicPr>
          <p:cNvPr id="3" name="Picture 2"/>
          <p:cNvPicPr>
            <a:picLocks noChangeAspect="1"/>
          </p:cNvPicPr>
          <p:nvPr/>
        </p:nvPicPr>
        <p:blipFill>
          <a:blip r:embed="rId3"/>
          <a:stretch>
            <a:fillRect/>
          </a:stretch>
        </p:blipFill>
        <p:spPr>
          <a:xfrm>
            <a:off x="6446837" y="1592262"/>
            <a:ext cx="4876800" cy="3657600"/>
          </a:xfrm>
          <a:prstGeom prst="rect">
            <a:avLst/>
          </a:prstGeom>
        </p:spPr>
      </p:pic>
    </p:spTree>
    <p:extLst>
      <p:ext uri="{BB962C8B-B14F-4D97-AF65-F5344CB8AC3E}">
        <p14:creationId xmlns:p14="http://schemas.microsoft.com/office/powerpoint/2010/main" val="160717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accel="50000" decel="50000" fill="hold" nodeType="withEffect">
                                  <p:stCondLst>
                                    <p:cond delay="0"/>
                                  </p:stCondLst>
                                  <p:childTnLst>
                                    <p:animMotion origin="layout" path="M 1.65943E-7 4.23513E-6 L 0.18994 4.23513E-6 " pathEditMode="relative" rAng="0" ptsTypes="AA">
                                      <p:cBhvr>
                                        <p:cTn id="14" dur="2000" spd="-100000" fill="hold"/>
                                        <p:tgtEl>
                                          <p:spTgt spid="3"/>
                                        </p:tgtEl>
                                        <p:attrNameLst>
                                          <p:attrName>ppt_x</p:attrName>
                                          <p:attrName>ppt_y</p:attrName>
                                        </p:attrNameLst>
                                      </p:cBhvr>
                                      <p:rCtr x="9497" y="0"/>
                                    </p:animMotion>
                                  </p:childTnLst>
                                </p:cTn>
                              </p:par>
                            </p:childTnLst>
                          </p:cTn>
                        </p:par>
                        <p:par>
                          <p:cTn id="15" fill="hold">
                            <p:stCondLst>
                              <p:cond delay="2000"/>
                            </p:stCondLst>
                            <p:childTnLst>
                              <p:par>
                                <p:cTn id="16" presetID="47" presetClass="entr" presetSubtype="0" fill="hold"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1000"/>
                                        <p:tgtEl>
                                          <p:spTgt spid="5">
                                            <p:txEl>
                                              <p:pRg st="2" end="2"/>
                                            </p:txEl>
                                          </p:spTgt>
                                        </p:tgtEl>
                                      </p:cBhvr>
                                    </p:animEffect>
                                    <p:anim calcmode="lin" valueType="num">
                                      <p:cBhvr>
                                        <p:cTn id="1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47" presetClass="entr" presetSubtype="0" fill="hold" nodeType="after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1000"/>
                                        <p:tgtEl>
                                          <p:spTgt spid="5">
                                            <p:txEl>
                                              <p:pRg st="4" end="4"/>
                                            </p:txEl>
                                          </p:spTgt>
                                        </p:tgtEl>
                                      </p:cBhvr>
                                    </p:animEffect>
                                    <p:anim calcmode="lin" valueType="num">
                                      <p:cBhvr>
                                        <p:cTn id="2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Visual Layer API</a:t>
            </a:r>
          </a:p>
        </p:txBody>
      </p:sp>
      <p:grpSp>
        <p:nvGrpSpPr>
          <p:cNvPr id="21" name="snipe"/>
          <p:cNvGrpSpPr/>
          <p:nvPr/>
        </p:nvGrpSpPr>
        <p:grpSpPr>
          <a:xfrm>
            <a:off x="9952073" y="-1"/>
            <a:ext cx="2484402" cy="2580094"/>
            <a:chOff x="9952073" y="-1"/>
            <a:chExt cx="2484402" cy="2580094"/>
          </a:xfrm>
        </p:grpSpPr>
        <p:sp>
          <p:nvSpPr>
            <p:cNvPr id="19" name="Freeform 18"/>
            <p:cNvSpPr>
              <a:spLocks/>
            </p:cNvSpPr>
            <p:nvPr/>
          </p:nvSpPr>
          <p:spPr bwMode="auto">
            <a:xfrm>
              <a:off x="9952074" y="-1"/>
              <a:ext cx="2484401" cy="2484401"/>
            </a:xfrm>
            <a:custGeom>
              <a:avLst/>
              <a:gdLst>
                <a:gd name="connsiteX0" fmla="*/ 1828800 w 1828800"/>
                <a:gd name="connsiteY0" fmla="*/ 0 h 1828800"/>
                <a:gd name="connsiteX1" fmla="*/ 1828800 w 1828800"/>
                <a:gd name="connsiteY1" fmla="*/ 1828800 h 1828800"/>
                <a:gd name="connsiteX2" fmla="*/ 0 w 1828800"/>
                <a:gd name="connsiteY2" fmla="*/ 0 h 1828800"/>
              </a:gdLst>
              <a:ahLst/>
              <a:cxnLst>
                <a:cxn ang="0">
                  <a:pos x="connsiteX0" y="connsiteY0"/>
                </a:cxn>
                <a:cxn ang="0">
                  <a:pos x="connsiteX1" y="connsiteY1"/>
                </a:cxn>
                <a:cxn ang="0">
                  <a:pos x="connsiteX2" y="connsiteY2"/>
                </a:cxn>
              </a:cxnLst>
              <a:rect l="l" t="t" r="r" b="b"/>
              <a:pathLst>
                <a:path w="1828800" h="1828800">
                  <a:moveTo>
                    <a:pt x="1828800" y="0"/>
                  </a:moveTo>
                  <a:lnTo>
                    <a:pt x="1828800" y="182880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20" name="Freeform 19"/>
            <p:cNvSpPr>
              <a:spLocks/>
            </p:cNvSpPr>
            <p:nvPr/>
          </p:nvSpPr>
          <p:spPr bwMode="auto">
            <a:xfrm rot="2700000">
              <a:off x="9952073" y="95692"/>
              <a:ext cx="2484401" cy="2484401"/>
            </a:xfrm>
            <a:custGeom>
              <a:avLst/>
              <a:gdLst>
                <a:gd name="connsiteX0" fmla="*/ 1828800 w 1828800"/>
                <a:gd name="connsiteY0" fmla="*/ 0 h 1828800"/>
                <a:gd name="connsiteX1" fmla="*/ 1828800 w 1828800"/>
                <a:gd name="connsiteY1" fmla="*/ 1828800 h 1828800"/>
                <a:gd name="connsiteX2" fmla="*/ 0 w 1828800"/>
                <a:gd name="connsiteY2" fmla="*/ 0 h 1828800"/>
              </a:gdLst>
              <a:ahLst/>
              <a:cxnLst>
                <a:cxn ang="0">
                  <a:pos x="connsiteX0" y="connsiteY0"/>
                </a:cxn>
                <a:cxn ang="0">
                  <a:pos x="connsiteX1" y="connsiteY1"/>
                </a:cxn>
                <a:cxn ang="0">
                  <a:pos x="connsiteX2" y="connsiteY2"/>
                </a:cxn>
              </a:cxnLst>
              <a:rect l="l" t="t" r="r" b="b"/>
              <a:pathLst>
                <a:path w="1828800" h="1828800">
                  <a:moveTo>
                    <a:pt x="1828800" y="0"/>
                  </a:moveTo>
                  <a:lnTo>
                    <a:pt x="1828800" y="1828800"/>
                  </a:lnTo>
                  <a:lnTo>
                    <a:pt x="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1" i="0" u="sng"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New</a:t>
              </a:r>
              <a: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 in </a:t>
              </a:r>
              <a:b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Windows </a:t>
              </a:r>
              <a:b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November 2015 </a:t>
              </a:r>
              <a:b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Update!</a:t>
              </a:r>
            </a:p>
          </p:txBody>
        </p:sp>
      </p:grpSp>
      <p:sp>
        <p:nvSpPr>
          <p:cNvPr id="25" name="Rectangle 24"/>
          <p:cNvSpPr/>
          <p:nvPr/>
        </p:nvSpPr>
        <p:spPr>
          <a:xfrm>
            <a:off x="577462" y="2403366"/>
            <a:ext cx="2799482" cy="197749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0" indent="-17145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SpriteVisual</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514350" marR="0" lvl="1" indent="-17145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Solid color content</a:t>
            </a:r>
          </a:p>
          <a:p>
            <a:pPr marL="514350" marR="0" lvl="1" indent="-17145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Image content</a:t>
            </a:r>
          </a:p>
          <a:p>
            <a:pPr marL="514350" marR="0" lvl="1" indent="-17145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D2D/D3D content</a:t>
            </a:r>
          </a:p>
          <a:p>
            <a:pPr marL="171450" marR="0" lvl="0" indent="-171450" algn="l" defTabSz="932742"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Basic XAML interop</a:t>
            </a:r>
          </a:p>
          <a:p>
            <a:pPr marL="514350" marR="0" lvl="1" indent="-171450" algn="l" defTabSz="932742"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Add Content Visuals to XAML UI tree</a:t>
            </a:r>
          </a:p>
        </p:txBody>
      </p:sp>
      <p:sp>
        <p:nvSpPr>
          <p:cNvPr id="26" name="Rectangle 25"/>
          <p:cNvSpPr/>
          <p:nvPr/>
        </p:nvSpPr>
        <p:spPr>
          <a:xfrm>
            <a:off x="4469609" y="2403367"/>
            <a:ext cx="2695590" cy="6912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Keyframe</a:t>
            </a: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animations</a:t>
            </a:r>
          </a:p>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Expression animations</a:t>
            </a:r>
          </a:p>
        </p:txBody>
      </p:sp>
      <p:sp>
        <p:nvSpPr>
          <p:cNvPr id="27" name="Rectangle 26"/>
          <p:cNvSpPr/>
          <p:nvPr/>
        </p:nvSpPr>
        <p:spPr>
          <a:xfrm>
            <a:off x="8818075" y="2403366"/>
            <a:ext cx="2688879" cy="6912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Color effects</a:t>
            </a:r>
          </a:p>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Animation &amp; Chaining</a:t>
            </a:r>
          </a:p>
          <a:p>
            <a:pPr marL="171450" marR="0" lvl="0" indent="-171450" algn="l" defTabSz="932742"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Apply effects to Images</a:t>
            </a:r>
          </a:p>
        </p:txBody>
      </p:sp>
      <p:grpSp>
        <p:nvGrpSpPr>
          <p:cNvPr id="46" name="Group 45"/>
          <p:cNvGrpSpPr/>
          <p:nvPr/>
        </p:nvGrpSpPr>
        <p:grpSpPr>
          <a:xfrm>
            <a:off x="4469608" y="1742301"/>
            <a:ext cx="3211454" cy="369332"/>
            <a:chOff x="4536296" y="1742301"/>
            <a:chExt cx="3211454" cy="369332"/>
          </a:xfrm>
        </p:grpSpPr>
        <p:sp>
          <p:nvSpPr>
            <p:cNvPr id="23" name="Rectangle 22"/>
            <p:cNvSpPr/>
            <p:nvPr/>
          </p:nvSpPr>
          <p:spPr>
            <a:xfrm>
              <a:off x="5393772" y="1742301"/>
              <a:ext cx="235397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Animation system</a:t>
              </a:r>
            </a:p>
          </p:txBody>
        </p:sp>
        <p:grpSp>
          <p:nvGrpSpPr>
            <p:cNvPr id="29" name="Group 4"/>
            <p:cNvGrpSpPr>
              <a:grpSpLocks noChangeAspect="1"/>
            </p:cNvGrpSpPr>
            <p:nvPr/>
          </p:nvGrpSpPr>
          <p:grpSpPr bwMode="auto">
            <a:xfrm>
              <a:off x="4536296" y="1796960"/>
              <a:ext cx="714262" cy="289129"/>
              <a:chOff x="3207" y="1227"/>
              <a:chExt cx="751" cy="304"/>
            </a:xfrm>
          </p:grpSpPr>
          <p:sp>
            <p:nvSpPr>
              <p:cNvPr id="31" name="Freeform 5"/>
              <p:cNvSpPr>
                <a:spLocks/>
              </p:cNvSpPr>
              <p:nvPr/>
            </p:nvSpPr>
            <p:spPr bwMode="auto">
              <a:xfrm>
                <a:off x="3507" y="1227"/>
                <a:ext cx="184"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6"/>
              <p:cNvSpPr>
                <a:spLocks/>
              </p:cNvSpPr>
              <p:nvPr/>
            </p:nvSpPr>
            <p:spPr bwMode="auto">
              <a:xfrm>
                <a:off x="3357" y="1227"/>
                <a:ext cx="184"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7"/>
              <p:cNvSpPr>
                <a:spLocks/>
              </p:cNvSpPr>
              <p:nvPr/>
            </p:nvSpPr>
            <p:spPr bwMode="auto">
              <a:xfrm>
                <a:off x="3207" y="1227"/>
                <a:ext cx="183" cy="304"/>
              </a:xfrm>
              <a:custGeom>
                <a:avLst/>
                <a:gdLst>
                  <a:gd name="T0" fmla="*/ 77 w 77"/>
                  <a:gd name="T1" fmla="*/ 2 h 126"/>
                  <a:gd name="T2" fmla="*/ 63 w 77"/>
                  <a:gd name="T3" fmla="*/ 0 h 126"/>
                  <a:gd name="T4" fmla="*/ 0 w 77"/>
                  <a:gd name="T5" fmla="*/ 63 h 126"/>
                  <a:gd name="T6" fmla="*/ 63 w 77"/>
                  <a:gd name="T7" fmla="*/ 126 h 126"/>
                  <a:gd name="T8" fmla="*/ 77 w 77"/>
                  <a:gd name="T9" fmla="*/ 125 h 126"/>
                </a:gdLst>
                <a:ahLst/>
                <a:cxnLst>
                  <a:cxn ang="0">
                    <a:pos x="T0" y="T1"/>
                  </a:cxn>
                  <a:cxn ang="0">
                    <a:pos x="T2" y="T3"/>
                  </a:cxn>
                  <a:cxn ang="0">
                    <a:pos x="T4" y="T5"/>
                  </a:cxn>
                  <a:cxn ang="0">
                    <a:pos x="T6" y="T7"/>
                  </a:cxn>
                  <a:cxn ang="0">
                    <a:pos x="T8" y="T9"/>
                  </a:cxn>
                </a:cxnLst>
                <a:rect l="0" t="0" r="r" b="b"/>
                <a:pathLst>
                  <a:path w="77" h="126">
                    <a:moveTo>
                      <a:pt x="77" y="2"/>
                    </a:moveTo>
                    <a:cubicBezTo>
                      <a:pt x="72" y="1"/>
                      <a:pt x="68" y="0"/>
                      <a:pt x="63" y="0"/>
                    </a:cubicBezTo>
                    <a:cubicBezTo>
                      <a:pt x="28" y="0"/>
                      <a:pt x="0" y="28"/>
                      <a:pt x="0" y="63"/>
                    </a:cubicBezTo>
                    <a:cubicBezTo>
                      <a:pt x="0" y="98"/>
                      <a:pt x="28" y="126"/>
                      <a:pt x="63" y="126"/>
                    </a:cubicBezTo>
                    <a:cubicBezTo>
                      <a:pt x="68" y="126"/>
                      <a:pt x="72" y="126"/>
                      <a:pt x="77" y="125"/>
                    </a:cubicBezTo>
                  </a:path>
                </a:pathLst>
              </a:custGeom>
              <a:noFill/>
              <a:ln w="15875" cap="rnd">
                <a:solidFill>
                  <a:schemeClr val="tx2">
                    <a:lumMod val="20000"/>
                    <a:lumOff val="8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Oval 8"/>
              <p:cNvSpPr>
                <a:spLocks noChangeArrowheads="1"/>
              </p:cNvSpPr>
              <p:nvPr/>
            </p:nvSpPr>
            <p:spPr bwMode="auto">
              <a:xfrm>
                <a:off x="3657" y="1227"/>
                <a:ext cx="301" cy="304"/>
              </a:xfrm>
              <a:prstGeom prst="ellipse">
                <a:avLst/>
              </a:prstGeom>
              <a:noFill/>
              <a:ln w="1587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7" name="Group 46"/>
          <p:cNvGrpSpPr/>
          <p:nvPr/>
        </p:nvGrpSpPr>
        <p:grpSpPr>
          <a:xfrm>
            <a:off x="8818075" y="1649983"/>
            <a:ext cx="2412352" cy="553965"/>
            <a:chOff x="8818075" y="1649983"/>
            <a:chExt cx="2412352" cy="553965"/>
          </a:xfrm>
        </p:grpSpPr>
        <p:sp>
          <p:nvSpPr>
            <p:cNvPr id="24" name="Rectangle 23"/>
            <p:cNvSpPr/>
            <p:nvPr/>
          </p:nvSpPr>
          <p:spPr>
            <a:xfrm>
              <a:off x="9378190" y="1742302"/>
              <a:ext cx="185223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Effects system</a:t>
              </a:r>
            </a:p>
          </p:txBody>
        </p:sp>
        <p:grpSp>
          <p:nvGrpSpPr>
            <p:cNvPr id="38" name="Group 37"/>
            <p:cNvGrpSpPr/>
            <p:nvPr/>
          </p:nvGrpSpPr>
          <p:grpSpPr>
            <a:xfrm>
              <a:off x="8818075" y="1649983"/>
              <a:ext cx="413502" cy="553965"/>
              <a:chOff x="8818075" y="2484400"/>
              <a:chExt cx="413502" cy="553965"/>
            </a:xfrm>
            <a:noFill/>
          </p:grpSpPr>
          <p:sp>
            <p:nvSpPr>
              <p:cNvPr id="35" name="5-Point Star 34"/>
              <p:cNvSpPr/>
              <p:nvPr/>
            </p:nvSpPr>
            <p:spPr bwMode="auto">
              <a:xfrm>
                <a:off x="8818075" y="2661719"/>
                <a:ext cx="143782" cy="143782"/>
              </a:xfrm>
              <a:prstGeom prst="star5">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5-Point Star 35"/>
              <p:cNvSpPr/>
              <p:nvPr/>
            </p:nvSpPr>
            <p:spPr bwMode="auto">
              <a:xfrm>
                <a:off x="8943230" y="2484400"/>
                <a:ext cx="288347" cy="288347"/>
              </a:xfrm>
              <a:prstGeom prst="star5">
                <a:avLst/>
              </a:prstGeom>
              <a:grp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5-Point Star 36"/>
              <p:cNvSpPr/>
              <p:nvPr/>
            </p:nvSpPr>
            <p:spPr bwMode="auto">
              <a:xfrm>
                <a:off x="8907018" y="2800342"/>
                <a:ext cx="238023" cy="238023"/>
              </a:xfrm>
              <a:prstGeom prst="star5">
                <a:avLst/>
              </a:prstGeom>
              <a:grp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5" name="Group 44"/>
          <p:cNvGrpSpPr/>
          <p:nvPr/>
        </p:nvGrpSpPr>
        <p:grpSpPr>
          <a:xfrm>
            <a:off x="577461" y="1742300"/>
            <a:ext cx="2602464" cy="391566"/>
            <a:chOff x="577461" y="1742300"/>
            <a:chExt cx="2602464" cy="391566"/>
          </a:xfrm>
        </p:grpSpPr>
        <p:sp>
          <p:nvSpPr>
            <p:cNvPr id="22" name="Rectangle 21"/>
            <p:cNvSpPr/>
            <p:nvPr/>
          </p:nvSpPr>
          <p:spPr>
            <a:xfrm>
              <a:off x="1135327" y="1742300"/>
              <a:ext cx="204459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Content Visuals</a:t>
              </a:r>
            </a:p>
          </p:txBody>
        </p:sp>
        <p:grpSp>
          <p:nvGrpSpPr>
            <p:cNvPr id="40" name="Group 11"/>
            <p:cNvGrpSpPr>
              <a:grpSpLocks noChangeAspect="1"/>
            </p:cNvGrpSpPr>
            <p:nvPr/>
          </p:nvGrpSpPr>
          <p:grpSpPr bwMode="auto">
            <a:xfrm>
              <a:off x="577461" y="1749181"/>
              <a:ext cx="384685" cy="384685"/>
              <a:chOff x="3490" y="1776"/>
              <a:chExt cx="849" cy="849"/>
            </a:xfrm>
          </p:grpSpPr>
          <p:sp>
            <p:nvSpPr>
              <p:cNvPr id="43" name="Line 13"/>
              <p:cNvSpPr>
                <a:spLocks noChangeShapeType="1"/>
              </p:cNvSpPr>
              <p:nvPr/>
            </p:nvSpPr>
            <p:spPr bwMode="auto">
              <a:xfrm>
                <a:off x="3490" y="1776"/>
                <a:ext cx="839" cy="839"/>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Line 14"/>
              <p:cNvSpPr>
                <a:spLocks noChangeShapeType="1"/>
              </p:cNvSpPr>
              <p:nvPr/>
            </p:nvSpPr>
            <p:spPr bwMode="auto">
              <a:xfrm flipH="1">
                <a:off x="3490" y="1776"/>
                <a:ext cx="839" cy="839"/>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Rectangle 12"/>
              <p:cNvSpPr>
                <a:spLocks noChangeArrowheads="1"/>
              </p:cNvSpPr>
              <p:nvPr/>
            </p:nvSpPr>
            <p:spPr bwMode="auto">
              <a:xfrm>
                <a:off x="3490" y="1776"/>
                <a:ext cx="849" cy="849"/>
              </a:xfrm>
              <a:prstGeom prst="rect">
                <a:avLst/>
              </a:pr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49" name="Straight Connector 48"/>
          <p:cNvCxnSpPr/>
          <p:nvPr/>
        </p:nvCxnSpPr>
        <p:spPr>
          <a:xfrm>
            <a:off x="4046538" y="1649983"/>
            <a:ext cx="0" cy="4754880"/>
          </a:xfrm>
          <a:prstGeom prst="line">
            <a:avLst/>
          </a:prstGeom>
          <a:ln>
            <a:solidFill>
              <a:srgbClr val="73737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47852" y="1649983"/>
            <a:ext cx="0" cy="4754880"/>
          </a:xfrm>
          <a:prstGeom prst="line">
            <a:avLst/>
          </a:prstGeom>
          <a:ln>
            <a:solidFill>
              <a:srgbClr val="73737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77461" y="4915011"/>
            <a:ext cx="3145728" cy="1466661"/>
            <a:chOff x="577461" y="4915011"/>
            <a:chExt cx="3145728" cy="1466661"/>
          </a:xfrm>
        </p:grpSpPr>
        <p:sp>
          <p:nvSpPr>
            <p:cNvPr id="52" name="Rectangle 51"/>
            <p:cNvSpPr/>
            <p:nvPr/>
          </p:nvSpPr>
          <p:spPr bwMode="auto">
            <a:xfrm>
              <a:off x="581637" y="4915011"/>
              <a:ext cx="3141552" cy="1466661"/>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55"/>
            <p:cNvSpPr/>
            <p:nvPr/>
          </p:nvSpPr>
          <p:spPr bwMode="auto">
            <a:xfrm>
              <a:off x="577461" y="4915011"/>
              <a:ext cx="572152" cy="572152"/>
            </a:xfrm>
            <a:custGeom>
              <a:avLst/>
              <a:gdLst>
                <a:gd name="connsiteX0" fmla="*/ 0 w 572152"/>
                <a:gd name="connsiteY0" fmla="*/ 0 h 572152"/>
                <a:gd name="connsiteX1" fmla="*/ 572152 w 572152"/>
                <a:gd name="connsiteY1" fmla="*/ 0 h 572152"/>
                <a:gd name="connsiteX2" fmla="*/ 0 w 572152"/>
                <a:gd name="connsiteY2" fmla="*/ 572152 h 572152"/>
              </a:gdLst>
              <a:ahLst/>
              <a:cxnLst>
                <a:cxn ang="0">
                  <a:pos x="connsiteX0" y="connsiteY0"/>
                </a:cxn>
                <a:cxn ang="0">
                  <a:pos x="connsiteX1" y="connsiteY1"/>
                </a:cxn>
                <a:cxn ang="0">
                  <a:pos x="connsiteX2" y="connsiteY2"/>
                </a:cxn>
              </a:cxnLst>
              <a:rect l="l" t="t" r="r" b="b"/>
              <a:pathLst>
                <a:path w="572152" h="572152">
                  <a:moveTo>
                    <a:pt x="0" y="0"/>
                  </a:moveTo>
                  <a:lnTo>
                    <a:pt x="572152" y="0"/>
                  </a:lnTo>
                  <a:lnTo>
                    <a:pt x="0" y="57215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16-Point Star 56"/>
            <p:cNvSpPr/>
            <p:nvPr/>
          </p:nvSpPr>
          <p:spPr bwMode="auto">
            <a:xfrm>
              <a:off x="624404" y="4961954"/>
              <a:ext cx="478266" cy="478266"/>
            </a:xfrm>
            <a:prstGeom prst="star16">
              <a:avLst/>
            </a:prstGeom>
            <a:solidFill>
              <a:srgbClr val="F8F8F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7"/>
                  </a:solidFill>
                  <a:effectLst/>
                  <a:uLnTx/>
                  <a:uFillTx/>
                  <a:latin typeface="Segoe UI"/>
                  <a:ea typeface="+mn-ea"/>
                  <a:cs typeface="+mn-cs"/>
                </a:rPr>
                <a:t>NEW!</a:t>
              </a:r>
            </a:p>
          </p:txBody>
        </p:sp>
        <p:sp>
          <p:nvSpPr>
            <p:cNvPr id="58" name="TextBox 57"/>
            <p:cNvSpPr txBox="1"/>
            <p:nvPr/>
          </p:nvSpPr>
          <p:spPr>
            <a:xfrm>
              <a:off x="667323" y="4951291"/>
              <a:ext cx="2961702" cy="1423980"/>
            </a:xfrm>
            <a:prstGeom prst="rect">
              <a:avLst/>
            </a:prstGeom>
            <a:noFill/>
          </p:spPr>
          <p:txBody>
            <a:bodyPr wrap="square" lIns="182880" tIns="146304" rIns="182880" bIns="146304" rtlCol="0">
              <a:spAutoFit/>
            </a:bodyPr>
            <a:lstStyle/>
            <a:p>
              <a:pPr marL="342900" marR="0" lvl="1" indent="0" algn="l" defTabSz="932742" rtl="0" eaLnBrk="1" fontAlgn="auto" latinLnBrk="0" hangingPunct="1">
                <a:lnSpc>
                  <a:spcPts val="2200"/>
                </a:lnSpc>
                <a:spcBef>
                  <a:spcPts val="600"/>
                </a:spcBef>
                <a:spcAft>
                  <a:spcPts val="600"/>
                </a:spcAft>
                <a:buClrTx/>
                <a:buSzTx/>
                <a:buFontTx/>
                <a:buNone/>
                <a:tabLst/>
                <a:defRPr/>
              </a:pPr>
              <a:r>
                <a:rPr kumimoji="0" lang="en-US" sz="1400" b="0" i="0" u="none" strike="noStrike" kern="1200" cap="none" spc="0" normalizeH="0" baseline="0" noProof="0" dirty="0" err="1">
                  <a:ln>
                    <a:noFill/>
                  </a:ln>
                  <a:solidFill>
                    <a:srgbClr val="0078D7"/>
                  </a:solidFill>
                  <a:effectLst/>
                  <a:uLnTx/>
                  <a:uFillTx/>
                  <a:latin typeface="Segoe UI"/>
                  <a:ea typeface="+mn-ea"/>
                  <a:cs typeface="Segoe UI Semibold" panose="020B0702040204020203" pitchFamily="34" charset="0"/>
                </a:rPr>
                <a:t>CompositionDrawingImage</a:t>
              </a:r>
              <a:r>
                <a:rPr kumimoji="0" lang="en-US" sz="14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 </a:t>
              </a:r>
              <a:r>
                <a:rPr kumimoji="0" lang="en-US" sz="1400" b="0" i="0" u="none" strike="noStrike" kern="1200" cap="none" spc="0" normalizeH="0" baseline="0" noProof="0" dirty="0" err="1">
                  <a:ln>
                    <a:noFill/>
                  </a:ln>
                  <a:solidFill>
                    <a:srgbClr val="0078D7"/>
                  </a:solidFill>
                  <a:effectLst/>
                  <a:uLnTx/>
                  <a:uFillTx/>
                  <a:latin typeface="Segoe UI"/>
                  <a:ea typeface="+mn-ea"/>
                  <a:cs typeface="Segoe UI Semibold" panose="020B0702040204020203" pitchFamily="34" charset="0"/>
                </a:rPr>
                <a:t>AnchorPoint</a:t>
              </a:r>
              <a:r>
                <a:rPr kumimoji="0" lang="en-US" sz="14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 </a:t>
              </a:r>
              <a:r>
                <a:rPr kumimoji="0" lang="en-US" sz="1400" b="0" i="0" u="none" strike="noStrike" kern="1200" cap="none" spc="0" normalizeH="0" baseline="0" noProof="0" dirty="0" err="1">
                  <a:ln>
                    <a:noFill/>
                  </a:ln>
                  <a:solidFill>
                    <a:srgbClr val="0078D7"/>
                  </a:solidFill>
                  <a:effectLst/>
                  <a:uLnTx/>
                  <a:uFillTx/>
                  <a:latin typeface="Segoe UI"/>
                  <a:ea typeface="+mn-ea"/>
                  <a:cs typeface="Segoe UI Semibold" panose="020B0702040204020203" pitchFamily="34" charset="0"/>
                </a:rPr>
                <a:t>BackfaceVisibility</a:t>
              </a:r>
              <a:r>
                <a:rPr kumimoji="0" lang="en-US" sz="14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 </a:t>
              </a:r>
              <a:br>
                <a:rPr kumimoji="0" lang="en-US" sz="14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dirty="0" err="1">
                  <a:ln>
                    <a:noFill/>
                  </a:ln>
                  <a:solidFill>
                    <a:srgbClr val="0078D7"/>
                  </a:solidFill>
                  <a:effectLst/>
                  <a:uLnTx/>
                  <a:uFillTx/>
                  <a:latin typeface="Segoe UI"/>
                  <a:ea typeface="+mn-ea"/>
                  <a:cs typeface="Segoe UI Semibold" panose="020B0702040204020203" pitchFamily="34" charset="0"/>
                </a:rPr>
                <a:t>ScrollViewer</a:t>
              </a:r>
              <a:r>
                <a:rPr kumimoji="0" lang="en-US" sz="14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 Integration</a:t>
              </a:r>
            </a:p>
          </p:txBody>
        </p:sp>
      </p:grpSp>
      <p:grpSp>
        <p:nvGrpSpPr>
          <p:cNvPr id="68" name="Group 67"/>
          <p:cNvGrpSpPr/>
          <p:nvPr/>
        </p:nvGrpSpPr>
        <p:grpSpPr>
          <a:xfrm>
            <a:off x="4491462" y="4915011"/>
            <a:ext cx="3145728" cy="1466661"/>
            <a:chOff x="4491462" y="4915011"/>
            <a:chExt cx="3145728" cy="1466661"/>
          </a:xfrm>
        </p:grpSpPr>
        <p:sp>
          <p:nvSpPr>
            <p:cNvPr id="59" name="Rectangle 58"/>
            <p:cNvSpPr/>
            <p:nvPr/>
          </p:nvSpPr>
          <p:spPr bwMode="auto">
            <a:xfrm>
              <a:off x="4495638" y="4915011"/>
              <a:ext cx="3141552" cy="1466661"/>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59"/>
            <p:cNvSpPr/>
            <p:nvPr/>
          </p:nvSpPr>
          <p:spPr bwMode="auto">
            <a:xfrm>
              <a:off x="4491462" y="4915011"/>
              <a:ext cx="572152" cy="572152"/>
            </a:xfrm>
            <a:custGeom>
              <a:avLst/>
              <a:gdLst>
                <a:gd name="connsiteX0" fmla="*/ 0 w 572152"/>
                <a:gd name="connsiteY0" fmla="*/ 0 h 572152"/>
                <a:gd name="connsiteX1" fmla="*/ 572152 w 572152"/>
                <a:gd name="connsiteY1" fmla="*/ 0 h 572152"/>
                <a:gd name="connsiteX2" fmla="*/ 0 w 572152"/>
                <a:gd name="connsiteY2" fmla="*/ 572152 h 572152"/>
              </a:gdLst>
              <a:ahLst/>
              <a:cxnLst>
                <a:cxn ang="0">
                  <a:pos x="connsiteX0" y="connsiteY0"/>
                </a:cxn>
                <a:cxn ang="0">
                  <a:pos x="connsiteX1" y="connsiteY1"/>
                </a:cxn>
                <a:cxn ang="0">
                  <a:pos x="connsiteX2" y="connsiteY2"/>
                </a:cxn>
              </a:cxnLst>
              <a:rect l="l" t="t" r="r" b="b"/>
              <a:pathLst>
                <a:path w="572152" h="572152">
                  <a:moveTo>
                    <a:pt x="0" y="0"/>
                  </a:moveTo>
                  <a:lnTo>
                    <a:pt x="572152" y="0"/>
                  </a:lnTo>
                  <a:lnTo>
                    <a:pt x="0" y="57215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16-Point Star 60"/>
            <p:cNvSpPr/>
            <p:nvPr/>
          </p:nvSpPr>
          <p:spPr bwMode="auto">
            <a:xfrm>
              <a:off x="4538405" y="4961954"/>
              <a:ext cx="478266" cy="478266"/>
            </a:xfrm>
            <a:prstGeom prst="star16">
              <a:avLst/>
            </a:prstGeom>
            <a:solidFill>
              <a:srgbClr val="F8F8F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7"/>
                  </a:solidFill>
                  <a:effectLst/>
                  <a:uLnTx/>
                  <a:uFillTx/>
                  <a:latin typeface="Segoe UI"/>
                  <a:ea typeface="+mn-ea"/>
                  <a:cs typeface="+mn-cs"/>
                </a:rPr>
                <a:t>NEW!</a:t>
              </a:r>
            </a:p>
          </p:txBody>
        </p:sp>
        <p:sp>
          <p:nvSpPr>
            <p:cNvPr id="62" name="TextBox 61"/>
            <p:cNvSpPr txBox="1"/>
            <p:nvPr/>
          </p:nvSpPr>
          <p:spPr>
            <a:xfrm>
              <a:off x="4581324" y="4951291"/>
              <a:ext cx="2961702" cy="1423980"/>
            </a:xfrm>
            <a:prstGeom prst="rect">
              <a:avLst/>
            </a:prstGeom>
            <a:noFill/>
          </p:spPr>
          <p:txBody>
            <a:bodyPr wrap="square" lIns="182880" tIns="146304" rIns="182880" bIns="146304" rtlCol="0">
              <a:spAutoFit/>
            </a:bodyPr>
            <a:lstStyle/>
            <a:p>
              <a:pPr marL="342900" marR="0" lvl="1" indent="0" algn="l" defTabSz="932742" rtl="0" eaLnBrk="1" fontAlgn="auto" latinLnBrk="0" hangingPunct="1">
                <a:lnSpc>
                  <a:spcPts val="2200"/>
                </a:lnSpc>
                <a:spcBef>
                  <a:spcPts val="60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More expression operators </a:t>
              </a:r>
              <a:r>
                <a:rPr kumimoji="0" lang="en-US" sz="1400" b="0" i="0" u="none" strike="noStrike" kern="1200" cap="none" spc="0" normalizeH="0" baseline="0" noProof="0" dirty="0" err="1">
                  <a:ln>
                    <a:noFill/>
                  </a:ln>
                  <a:solidFill>
                    <a:srgbClr val="0078D7"/>
                  </a:solidFill>
                  <a:effectLst/>
                  <a:uLnTx/>
                  <a:uFillTx/>
                  <a:latin typeface="Segoe UI"/>
                  <a:ea typeface="+mn-ea"/>
                  <a:cs typeface="Segoe UI Semibold" panose="020B0702040204020203" pitchFamily="34" charset="0"/>
                </a:rPr>
                <a:t>eg</a:t>
              </a:r>
              <a:r>
                <a:rPr kumimoji="0" lang="en-US" sz="14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 sin, cos, Color Animations, Quaternions, </a:t>
              </a:r>
              <a:r>
                <a:rPr kumimoji="0" lang="en-US" sz="1400" b="0" i="0" u="none" strike="noStrike" kern="1200" cap="none" spc="0" normalizeH="0" baseline="0" noProof="0" dirty="0" err="1">
                  <a:ln>
                    <a:noFill/>
                  </a:ln>
                  <a:solidFill>
                    <a:srgbClr val="0078D7"/>
                  </a:solidFill>
                  <a:effectLst/>
                  <a:uLnTx/>
                  <a:uFillTx/>
                  <a:latin typeface="Segoe UI"/>
                  <a:ea typeface="+mn-ea"/>
                  <a:cs typeface="Segoe UI Semibold" panose="020B0702040204020203" pitchFamily="34" charset="0"/>
                </a:rPr>
                <a:t>CompositionBatch</a:t>
              </a:r>
              <a:r>
                <a:rPr kumimoji="0" lang="en-US" sz="14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 </a:t>
              </a:r>
              <a:r>
                <a:rPr kumimoji="0" lang="en-US" sz="1400" b="0" i="0" u="none" strike="noStrike" kern="1200" cap="none" spc="0" normalizeH="0" baseline="0" noProof="0" dirty="0" err="1">
                  <a:ln>
                    <a:noFill/>
                  </a:ln>
                  <a:solidFill>
                    <a:srgbClr val="0078D7"/>
                  </a:solidFill>
                  <a:effectLst/>
                  <a:uLnTx/>
                  <a:uFillTx/>
                  <a:latin typeface="Segoe UI"/>
                  <a:ea typeface="+mn-ea"/>
                  <a:cs typeface="Segoe UI Semibold" panose="020B0702040204020203" pitchFamily="34" charset="0"/>
                </a:rPr>
                <a:t>Eventing</a:t>
              </a:r>
              <a:endParaRPr kumimoji="0" lang="en-US" sz="14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endParaRPr>
            </a:p>
          </p:txBody>
        </p:sp>
      </p:grpSp>
      <p:grpSp>
        <p:nvGrpSpPr>
          <p:cNvPr id="67" name="Group 66"/>
          <p:cNvGrpSpPr/>
          <p:nvPr/>
        </p:nvGrpSpPr>
        <p:grpSpPr>
          <a:xfrm>
            <a:off x="8658515" y="4915011"/>
            <a:ext cx="3145728" cy="1466661"/>
            <a:chOff x="8658515" y="4915011"/>
            <a:chExt cx="3145728" cy="1466661"/>
          </a:xfrm>
        </p:grpSpPr>
        <p:sp>
          <p:nvSpPr>
            <p:cNvPr id="63" name="Rectangle 62"/>
            <p:cNvSpPr/>
            <p:nvPr/>
          </p:nvSpPr>
          <p:spPr bwMode="auto">
            <a:xfrm>
              <a:off x="8662691" y="4915011"/>
              <a:ext cx="3141552" cy="1466661"/>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63"/>
            <p:cNvSpPr/>
            <p:nvPr/>
          </p:nvSpPr>
          <p:spPr bwMode="auto">
            <a:xfrm>
              <a:off x="8658515" y="4915011"/>
              <a:ext cx="572152" cy="572152"/>
            </a:xfrm>
            <a:custGeom>
              <a:avLst/>
              <a:gdLst>
                <a:gd name="connsiteX0" fmla="*/ 0 w 572152"/>
                <a:gd name="connsiteY0" fmla="*/ 0 h 572152"/>
                <a:gd name="connsiteX1" fmla="*/ 572152 w 572152"/>
                <a:gd name="connsiteY1" fmla="*/ 0 h 572152"/>
                <a:gd name="connsiteX2" fmla="*/ 0 w 572152"/>
                <a:gd name="connsiteY2" fmla="*/ 572152 h 572152"/>
              </a:gdLst>
              <a:ahLst/>
              <a:cxnLst>
                <a:cxn ang="0">
                  <a:pos x="connsiteX0" y="connsiteY0"/>
                </a:cxn>
                <a:cxn ang="0">
                  <a:pos x="connsiteX1" y="connsiteY1"/>
                </a:cxn>
                <a:cxn ang="0">
                  <a:pos x="connsiteX2" y="connsiteY2"/>
                </a:cxn>
              </a:cxnLst>
              <a:rect l="l" t="t" r="r" b="b"/>
              <a:pathLst>
                <a:path w="572152" h="572152">
                  <a:moveTo>
                    <a:pt x="0" y="0"/>
                  </a:moveTo>
                  <a:lnTo>
                    <a:pt x="572152" y="0"/>
                  </a:lnTo>
                  <a:lnTo>
                    <a:pt x="0" y="57215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16-Point Star 64"/>
            <p:cNvSpPr/>
            <p:nvPr/>
          </p:nvSpPr>
          <p:spPr bwMode="auto">
            <a:xfrm>
              <a:off x="8705458" y="4961954"/>
              <a:ext cx="478266" cy="478266"/>
            </a:xfrm>
            <a:prstGeom prst="star16">
              <a:avLst/>
            </a:prstGeom>
            <a:solidFill>
              <a:srgbClr val="F8F8F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7"/>
                  </a:solidFill>
                  <a:effectLst/>
                  <a:uLnTx/>
                  <a:uFillTx/>
                  <a:latin typeface="Segoe UI"/>
                  <a:ea typeface="+mn-ea"/>
                  <a:cs typeface="+mn-cs"/>
                </a:rPr>
                <a:t>NEW!</a:t>
              </a:r>
            </a:p>
          </p:txBody>
        </p:sp>
        <p:sp>
          <p:nvSpPr>
            <p:cNvPr id="66" name="TextBox 65"/>
            <p:cNvSpPr txBox="1"/>
            <p:nvPr/>
          </p:nvSpPr>
          <p:spPr>
            <a:xfrm>
              <a:off x="8748377" y="4951291"/>
              <a:ext cx="2961702" cy="1423980"/>
            </a:xfrm>
            <a:prstGeom prst="rect">
              <a:avLst/>
            </a:prstGeom>
            <a:noFill/>
          </p:spPr>
          <p:txBody>
            <a:bodyPr wrap="square" lIns="182880" tIns="146304" rIns="182880" bIns="146304" rtlCol="0">
              <a:spAutoFit/>
            </a:bodyPr>
            <a:lstStyle/>
            <a:p>
              <a:pPr marL="342900" marR="0" lvl="1" indent="0" algn="l" defTabSz="932742" rtl="0" eaLnBrk="1" fontAlgn="auto" latinLnBrk="0" hangingPunct="1">
                <a:lnSpc>
                  <a:spcPts val="2200"/>
                </a:lnSpc>
                <a:spcBef>
                  <a:spcPts val="600"/>
                </a:spcBef>
                <a:spcAft>
                  <a:spcPts val="60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More Effects</a:t>
              </a:r>
              <a:r>
                <a:rPr kumimoji="0" lang="en-US" sz="14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 Contrast, Exposure, grayscale, gamma transfer, hue rotate, invert, sepia, temperature, tint</a:t>
              </a:r>
            </a:p>
          </p:txBody>
        </p:sp>
      </p:grpSp>
    </p:spTree>
    <p:extLst>
      <p:ext uri="{BB962C8B-B14F-4D97-AF65-F5344CB8AC3E}">
        <p14:creationId xmlns:p14="http://schemas.microsoft.com/office/powerpoint/2010/main" val="3615244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250" fill="hold"/>
                                        <p:tgtEl>
                                          <p:spTgt spid="21"/>
                                        </p:tgtEl>
                                        <p:attrNameLst>
                                          <p:attrName>ppt_w</p:attrName>
                                        </p:attrNameLst>
                                      </p:cBhvr>
                                      <p:tavLst>
                                        <p:tav tm="0">
                                          <p:val>
                                            <p:fltVal val="0"/>
                                          </p:val>
                                        </p:tav>
                                        <p:tav tm="100000">
                                          <p:val>
                                            <p:strVal val="#ppt_w"/>
                                          </p:val>
                                        </p:tav>
                                      </p:tavLst>
                                    </p:anim>
                                    <p:anim calcmode="lin" valueType="num">
                                      <p:cBhvr>
                                        <p:cTn id="23" dur="250" fill="hold"/>
                                        <p:tgtEl>
                                          <p:spTgt spid="21"/>
                                        </p:tgtEl>
                                        <p:attrNameLst>
                                          <p:attrName>ppt_h</p:attrName>
                                        </p:attrNameLst>
                                      </p:cBhvr>
                                      <p:tavLst>
                                        <p:tav tm="0">
                                          <p:val>
                                            <p:fltVal val="0"/>
                                          </p:val>
                                        </p:tav>
                                        <p:tav tm="100000">
                                          <p:val>
                                            <p:strVal val="#ppt_h"/>
                                          </p:val>
                                        </p:tav>
                                      </p:tavLst>
                                    </p:anim>
                                    <p:animEffect transition="in" filter="fade">
                                      <p:cBhvr>
                                        <p:cTn id="24" dur="250"/>
                                        <p:tgtEl>
                                          <p:spTgt spid="21"/>
                                        </p:tgtEl>
                                      </p:cBhvr>
                                    </p:animEffect>
                                  </p:childTnLst>
                                </p:cTn>
                              </p:par>
                              <p:par>
                                <p:cTn id="25" presetID="18" presetClass="entr" presetSubtype="6" fill="hold" nodeType="withEffect">
                                  <p:stCondLst>
                                    <p:cond delay="250"/>
                                  </p:stCondLst>
                                  <p:childTnLst>
                                    <p:set>
                                      <p:cBhvr>
                                        <p:cTn id="26" dur="1" fill="hold">
                                          <p:stCondLst>
                                            <p:cond delay="0"/>
                                          </p:stCondLst>
                                        </p:cTn>
                                        <p:tgtEl>
                                          <p:spTgt spid="69"/>
                                        </p:tgtEl>
                                        <p:attrNameLst>
                                          <p:attrName>style.visibility</p:attrName>
                                        </p:attrNameLst>
                                      </p:cBhvr>
                                      <p:to>
                                        <p:strVal val="visible"/>
                                      </p:to>
                                    </p:set>
                                    <p:animEffect transition="in" filter="strips(downRight)">
                                      <p:cBhvr>
                                        <p:cTn id="27" dur="500"/>
                                        <p:tgtEl>
                                          <p:spTgt spid="69"/>
                                        </p:tgtEl>
                                      </p:cBhvr>
                                    </p:animEffect>
                                  </p:childTnLst>
                                </p:cTn>
                              </p:par>
                              <p:par>
                                <p:cTn id="28" presetID="18" presetClass="entr" presetSubtype="6" fill="hold" nodeType="withEffect">
                                  <p:stCondLst>
                                    <p:cond delay="500"/>
                                  </p:stCondLst>
                                  <p:childTnLst>
                                    <p:set>
                                      <p:cBhvr>
                                        <p:cTn id="29" dur="1" fill="hold">
                                          <p:stCondLst>
                                            <p:cond delay="0"/>
                                          </p:stCondLst>
                                        </p:cTn>
                                        <p:tgtEl>
                                          <p:spTgt spid="68"/>
                                        </p:tgtEl>
                                        <p:attrNameLst>
                                          <p:attrName>style.visibility</p:attrName>
                                        </p:attrNameLst>
                                      </p:cBhvr>
                                      <p:to>
                                        <p:strVal val="visible"/>
                                      </p:to>
                                    </p:set>
                                    <p:animEffect transition="in" filter="strips(downRight)">
                                      <p:cBhvr>
                                        <p:cTn id="30" dur="500"/>
                                        <p:tgtEl>
                                          <p:spTgt spid="68"/>
                                        </p:tgtEl>
                                      </p:cBhvr>
                                    </p:animEffect>
                                  </p:childTnLst>
                                </p:cTn>
                              </p:par>
                              <p:par>
                                <p:cTn id="31" presetID="18" presetClass="entr" presetSubtype="6" fill="hold" nodeType="withEffect">
                                  <p:stCondLst>
                                    <p:cond delay="750"/>
                                  </p:stCondLst>
                                  <p:childTnLst>
                                    <p:set>
                                      <p:cBhvr>
                                        <p:cTn id="32" dur="1" fill="hold">
                                          <p:stCondLst>
                                            <p:cond delay="0"/>
                                          </p:stCondLst>
                                        </p:cTn>
                                        <p:tgtEl>
                                          <p:spTgt spid="67"/>
                                        </p:tgtEl>
                                        <p:attrNameLst>
                                          <p:attrName>style.visibility</p:attrName>
                                        </p:attrNameLst>
                                      </p:cBhvr>
                                      <p:to>
                                        <p:strVal val="visible"/>
                                      </p:to>
                                    </p:set>
                                    <p:animEffect transition="in" filter="strips(downRight)">
                                      <p:cBhvr>
                                        <p:cTn id="3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6A317D6C-AC1D-473A-B658-7EF5688F9FB4}" vid="{9DC8BEF1-0C52-498F-8A52-3BA75F0AC2CD}"/>
    </a:ext>
  </a:extLst>
</a:theme>
</file>

<file path=ppt/theme/theme4.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6A317D6C-AC1D-473A-B658-7EF5688F9FB4}" vid="{30A1A8F4-BDBE-45B7-81BE-58B129889C7C}"/>
    </a:ext>
  </a:extLst>
</a:theme>
</file>

<file path=ppt/theme/theme5.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MVPS13 PPT Template">
  <a:themeElements>
    <a:clrScheme name="Custom 7">
      <a:dk1>
        <a:srgbClr val="FFFFFF"/>
      </a:dk1>
      <a:lt1>
        <a:srgbClr val="FFFFFF"/>
      </a:lt1>
      <a:dk2>
        <a:srgbClr val="002050"/>
      </a:dk2>
      <a:lt2>
        <a:srgbClr val="000000"/>
      </a:lt2>
      <a:accent1>
        <a:srgbClr val="00BCF2"/>
      </a:accent1>
      <a:accent2>
        <a:srgbClr val="0078D7"/>
      </a:accent2>
      <a:accent3>
        <a:srgbClr val="00B294"/>
      </a:accent3>
      <a:accent4>
        <a:srgbClr val="00188F"/>
      </a:accent4>
      <a:accent5>
        <a:srgbClr val="0078D7"/>
      </a:accent5>
      <a:accent6>
        <a:srgbClr val="008272"/>
      </a:accent6>
      <a:hlink>
        <a:srgbClr val="FFFFFF"/>
      </a:hlink>
      <a:folHlink>
        <a:srgbClr val="FFFFFF"/>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5 MVP Summit_Beautiful UI Saturday.potx" id="{3D66AB42-6099-46D9-8821-E37568EEABB5}" vid="{A6968A93-D13D-4A38-BE07-72F76CD37F2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2016-03-31T07:00:00+00:00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B818</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www.w3.org/XML/1998/namespace"/>
    <ds:schemaRef ds:uri="http://schemas.microsoft.com/office/2006/documentManagement/types"/>
    <ds:schemaRef ds:uri="http://purl.org/dc/elements/1.1/"/>
    <ds:schemaRef ds:uri="http://purl.org/dc/dcmitype/"/>
    <ds:schemaRef ds:uri="http://purl.org/dc/terms/"/>
    <ds:schemaRef ds:uri="http://schemas.microsoft.com/sharepoint/v3"/>
    <ds:schemaRef ds:uri="http://schemas.openxmlformats.org/package/2006/metadata/core-properties"/>
    <ds:schemaRef ds:uri="8ff673fc-3231-4e3a-893b-6d7f7cd32766"/>
    <ds:schemaRef ds:uri="http://schemas.microsoft.com/office/infopath/2007/PartnerControls"/>
    <ds:schemaRef ds:uri="230e9df3-be65-4c73-a93b-d1236ebd677e"/>
    <ds:schemaRef ds:uri="01c77077-aee4-4b5f-bd4e-9cd40a6fff29"/>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114</TotalTime>
  <Words>1779</Words>
  <Application>Microsoft Office PowerPoint</Application>
  <PresentationFormat>Custom</PresentationFormat>
  <Paragraphs>261</Paragraphs>
  <Slides>24</Slides>
  <Notes>17</Notes>
  <HiddenSlides>0</HiddenSlides>
  <MMClips>5</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24</vt:i4>
      </vt:variant>
    </vt:vector>
  </HeadingPairs>
  <TitlesOfParts>
    <vt:vector size="42" baseType="lpstr">
      <vt:lpstr>ＭＳ Ｐゴシック</vt:lpstr>
      <vt:lpstr>Arial</vt:lpstr>
      <vt:lpstr>Avenir LT Pro 45 Book</vt:lpstr>
      <vt:lpstr>Calibri</vt:lpstr>
      <vt:lpstr>Calibri Light</vt:lpstr>
      <vt:lpstr>Consolas</vt:lpstr>
      <vt:lpstr>Segoe UI</vt:lpstr>
      <vt:lpstr>Segoe UI Light</vt:lpstr>
      <vt:lpstr>Segoe UI Semibold</vt:lpstr>
      <vt:lpstr>Segoe UI Semilight</vt:lpstr>
      <vt:lpstr>Wingdings</vt:lpstr>
      <vt:lpstr>5-30721_Build_2016_Template_Light</vt:lpstr>
      <vt:lpstr>5-30721_Build_2016_Template_Dark</vt:lpstr>
      <vt:lpstr>1_5-30721_Build_2016_Template_Light</vt:lpstr>
      <vt:lpstr>1_5-30721_Build_2016_Template_Dark</vt:lpstr>
      <vt:lpstr>5-30629_Build_Template_WHITE</vt:lpstr>
      <vt:lpstr>MVPS13 PPT Template</vt:lpstr>
      <vt:lpstr>Office Theme</vt:lpstr>
      <vt:lpstr>Animando tu App con Composition UI</vt:lpstr>
      <vt:lpstr>What's Beautiful?</vt:lpstr>
      <vt:lpstr>Making Beautiful Experiences a reality:   Windows UI Platform</vt:lpstr>
      <vt:lpstr>UI Framework Layering</vt:lpstr>
      <vt:lpstr>UI Framework Layering</vt:lpstr>
      <vt:lpstr>The Visual Layer:</vt:lpstr>
      <vt:lpstr>Visual Layer: Common UI Foundation</vt:lpstr>
      <vt:lpstr>Visual Layer: Optimized for performance</vt:lpstr>
      <vt:lpstr>Visual Layer API</vt:lpstr>
      <vt:lpstr>Visual Layer API – the ingredients</vt:lpstr>
      <vt:lpstr>Recipe: ListView item stagger</vt:lpstr>
      <vt:lpstr>Recipe: Pull to refresh</vt:lpstr>
      <vt:lpstr>Recipe: Retaining context across transitions</vt:lpstr>
      <vt:lpstr>Recipe: Implicit motion and dynamism</vt:lpstr>
      <vt:lpstr>Keyframe Animations</vt:lpstr>
      <vt:lpstr>Expression Animations</vt:lpstr>
      <vt:lpstr>Expression Animations</vt:lpstr>
      <vt:lpstr>Implicit Animations</vt:lpstr>
      <vt:lpstr>Connected Animations</vt:lpstr>
      <vt:lpstr>Demo</vt:lpstr>
      <vt:lpstr>Getting to the Visual layer – code pattern</vt:lpstr>
      <vt:lpstr>PowerPoint Presentation</vt:lpstr>
      <vt:lpstr>Stay Connected</vt:lpstr>
      <vt:lpstr>Q&amp;A  Thanks!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Beautiful UX in a Real-World App with Visuals, Animations and Effects</dc:title>
  <dc:subject>Creating Beautiful UX in a Real-World App with Visuals, Animations and Effects</dc:subject>
  <dc:creator>James Clarke;Tim Heuer</dc:creator>
  <cp:keywords>Microsoft Build 2016</cp:keywords>
  <dc:description>Template: Mitchell Derrey, Silver Fox Productions
Formatting: 
Audience Type:</dc:description>
  <cp:lastModifiedBy>Adrián Fernández</cp:lastModifiedBy>
  <cp:revision>17</cp:revision>
  <dcterms:created xsi:type="dcterms:W3CDTF">2016-03-29T17:03:13Z</dcterms:created>
  <dcterms:modified xsi:type="dcterms:W3CDTF">2016-04-28T15:31:58Z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